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25" r:id="rId1"/>
  </p:sldMasterIdLst>
  <p:notesMasterIdLst>
    <p:notesMasterId r:id="rId19"/>
  </p:notesMasterIdLst>
  <p:sldIdLst>
    <p:sldId id="256" r:id="rId2"/>
    <p:sldId id="257" r:id="rId3"/>
    <p:sldId id="263" r:id="rId4"/>
    <p:sldId id="258" r:id="rId5"/>
    <p:sldId id="259" r:id="rId6"/>
    <p:sldId id="260" r:id="rId7"/>
    <p:sldId id="261" r:id="rId8"/>
    <p:sldId id="262" r:id="rId9"/>
    <p:sldId id="264" r:id="rId10"/>
    <p:sldId id="265" r:id="rId11"/>
    <p:sldId id="266" r:id="rId12"/>
    <p:sldId id="267" r:id="rId13"/>
    <p:sldId id="268" r:id="rId14"/>
    <p:sldId id="269" r:id="rId15"/>
    <p:sldId id="270"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9"/>
    <p:restoredTop sz="82931"/>
  </p:normalViewPr>
  <p:slideViewPr>
    <p:cSldViewPr snapToGrid="0">
      <p:cViewPr varScale="1">
        <p:scale>
          <a:sx n="52" d="100"/>
          <a:sy n="52" d="100"/>
        </p:scale>
        <p:origin x="1364" y="48"/>
      </p:cViewPr>
      <p:guideLst/>
    </p:cSldViewPr>
  </p:slideViewPr>
  <p:notesTextViewPr>
    <p:cViewPr>
      <p:scale>
        <a:sx n="1" d="1"/>
        <a:sy n="1" d="1"/>
      </p:scale>
      <p:origin x="0" y="0"/>
    </p:cViewPr>
  </p:notesTextViewPr>
  <p:notesViewPr>
    <p:cSldViewPr snapToGrid="0">
      <p:cViewPr varScale="1">
        <p:scale>
          <a:sx n="156" d="100"/>
          <a:sy n="156" d="100"/>
        </p:scale>
        <p:origin x="53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A69C8-B705-4FA0-973D-BD9FC65E525F}"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FDFC4EEB-99CE-4CBF-B3E3-E492A3355AAE}">
      <dgm:prSet/>
      <dgm:spPr/>
      <dgm:t>
        <a:bodyPr/>
        <a:lstStyle/>
        <a:p>
          <a:r>
            <a:rPr lang="en-US"/>
            <a:t>Hindsight is 20/20</a:t>
          </a:r>
        </a:p>
      </dgm:t>
    </dgm:pt>
    <dgm:pt modelId="{D5458BC0-0315-48E3-9D76-C41FFEA33BBA}" type="parTrans" cxnId="{1914CB41-E3A9-44AB-B789-27E904D75AA6}">
      <dgm:prSet/>
      <dgm:spPr/>
      <dgm:t>
        <a:bodyPr/>
        <a:lstStyle/>
        <a:p>
          <a:endParaRPr lang="en-US"/>
        </a:p>
      </dgm:t>
    </dgm:pt>
    <dgm:pt modelId="{74FF971A-5EB5-4FC9-8DEA-AFDDE00A95BB}" type="sibTrans" cxnId="{1914CB41-E3A9-44AB-B789-27E904D75AA6}">
      <dgm:prSet/>
      <dgm:spPr/>
      <dgm:t>
        <a:bodyPr/>
        <a:lstStyle/>
        <a:p>
          <a:endParaRPr lang="en-US"/>
        </a:p>
      </dgm:t>
    </dgm:pt>
    <dgm:pt modelId="{3F17CE27-540F-4C08-B7F6-AC788BBBB879}">
      <dgm:prSet/>
      <dgm:spPr/>
      <dgm:t>
        <a:bodyPr/>
        <a:lstStyle/>
        <a:p>
          <a:r>
            <a:rPr lang="en-US"/>
            <a:t>Self-forgiveness</a:t>
          </a:r>
        </a:p>
      </dgm:t>
    </dgm:pt>
    <dgm:pt modelId="{FC5DEB3D-D0E4-4921-B48F-E42D77BF3E69}" type="parTrans" cxnId="{D9491586-E33D-4F31-B51D-CC030BA91645}">
      <dgm:prSet/>
      <dgm:spPr/>
      <dgm:t>
        <a:bodyPr/>
        <a:lstStyle/>
        <a:p>
          <a:endParaRPr lang="en-US"/>
        </a:p>
      </dgm:t>
    </dgm:pt>
    <dgm:pt modelId="{F818CD16-7A82-4912-8147-D0CF2D1ECFFB}" type="sibTrans" cxnId="{D9491586-E33D-4F31-B51D-CC030BA91645}">
      <dgm:prSet/>
      <dgm:spPr/>
      <dgm:t>
        <a:bodyPr/>
        <a:lstStyle/>
        <a:p>
          <a:endParaRPr lang="en-US"/>
        </a:p>
      </dgm:t>
    </dgm:pt>
    <dgm:pt modelId="{E800993B-BFEE-4C5D-BEDF-E80D8A8BC918}">
      <dgm:prSet/>
      <dgm:spPr/>
      <dgm:t>
        <a:bodyPr/>
        <a:lstStyle/>
        <a:p>
          <a:r>
            <a:rPr lang="en-US"/>
            <a:t>Forgiveness of others</a:t>
          </a:r>
        </a:p>
      </dgm:t>
    </dgm:pt>
    <dgm:pt modelId="{BBB18188-4A6E-4152-A1B4-8CD1F7B80224}" type="parTrans" cxnId="{73686F26-BCE2-4080-B61E-60B390E92828}">
      <dgm:prSet/>
      <dgm:spPr/>
      <dgm:t>
        <a:bodyPr/>
        <a:lstStyle/>
        <a:p>
          <a:endParaRPr lang="en-US"/>
        </a:p>
      </dgm:t>
    </dgm:pt>
    <dgm:pt modelId="{7DC2A8CD-8866-4DBE-AD86-4B9299A43F32}" type="sibTrans" cxnId="{73686F26-BCE2-4080-B61E-60B390E92828}">
      <dgm:prSet/>
      <dgm:spPr/>
      <dgm:t>
        <a:bodyPr/>
        <a:lstStyle/>
        <a:p>
          <a:endParaRPr lang="en-US"/>
        </a:p>
      </dgm:t>
    </dgm:pt>
    <dgm:pt modelId="{145BA8ED-9BE0-4435-9F68-55D8A5FBACD4}">
      <dgm:prSet/>
      <dgm:spPr/>
      <dgm:t>
        <a:bodyPr/>
        <a:lstStyle/>
        <a:p>
          <a:r>
            <a:rPr lang="en-US"/>
            <a:t>Advocacy</a:t>
          </a:r>
        </a:p>
      </dgm:t>
    </dgm:pt>
    <dgm:pt modelId="{7FFBA564-0CD6-4C7A-AB86-95996EF8543E}" type="parTrans" cxnId="{668ECCCE-B7A7-4B23-AF81-104AF666AE8C}">
      <dgm:prSet/>
      <dgm:spPr/>
      <dgm:t>
        <a:bodyPr/>
        <a:lstStyle/>
        <a:p>
          <a:endParaRPr lang="en-US"/>
        </a:p>
      </dgm:t>
    </dgm:pt>
    <dgm:pt modelId="{378C0A04-8B13-4F9A-9AFB-03FEF23BD3FA}" type="sibTrans" cxnId="{668ECCCE-B7A7-4B23-AF81-104AF666AE8C}">
      <dgm:prSet/>
      <dgm:spPr/>
      <dgm:t>
        <a:bodyPr/>
        <a:lstStyle/>
        <a:p>
          <a:endParaRPr lang="en-US"/>
        </a:p>
      </dgm:t>
    </dgm:pt>
    <dgm:pt modelId="{31B3FC5B-C4A1-4879-902A-8D0DDBF14825}">
      <dgm:prSet/>
      <dgm:spPr/>
      <dgm:t>
        <a:bodyPr/>
        <a:lstStyle/>
        <a:p>
          <a:r>
            <a:rPr lang="en-US"/>
            <a:t>Helping others </a:t>
          </a:r>
        </a:p>
      </dgm:t>
    </dgm:pt>
    <dgm:pt modelId="{FCBD2674-5DA1-46D8-B820-DBED5B319AF9}" type="parTrans" cxnId="{2579C1BA-21EA-4870-AB7C-27C501DF5052}">
      <dgm:prSet/>
      <dgm:spPr/>
      <dgm:t>
        <a:bodyPr/>
        <a:lstStyle/>
        <a:p>
          <a:endParaRPr lang="en-US"/>
        </a:p>
      </dgm:t>
    </dgm:pt>
    <dgm:pt modelId="{013C10AD-6C22-4D25-8997-B52F2E24D1B0}" type="sibTrans" cxnId="{2579C1BA-21EA-4870-AB7C-27C501DF5052}">
      <dgm:prSet/>
      <dgm:spPr/>
      <dgm:t>
        <a:bodyPr/>
        <a:lstStyle/>
        <a:p>
          <a:endParaRPr lang="en-US"/>
        </a:p>
      </dgm:t>
    </dgm:pt>
    <dgm:pt modelId="{BC518BB0-B5B4-6743-9AA8-CC37DB663C17}" type="pres">
      <dgm:prSet presAssocID="{DE9A69C8-B705-4FA0-973D-BD9FC65E525F}" presName="diagram" presStyleCnt="0">
        <dgm:presLayoutVars>
          <dgm:dir/>
          <dgm:resizeHandles val="exact"/>
        </dgm:presLayoutVars>
      </dgm:prSet>
      <dgm:spPr/>
    </dgm:pt>
    <dgm:pt modelId="{3E76C95B-0847-4A4C-A5F3-0F0D3255591A}" type="pres">
      <dgm:prSet presAssocID="{FDFC4EEB-99CE-4CBF-B3E3-E492A3355AAE}" presName="node" presStyleLbl="node1" presStyleIdx="0" presStyleCnt="5">
        <dgm:presLayoutVars>
          <dgm:bulletEnabled val="1"/>
        </dgm:presLayoutVars>
      </dgm:prSet>
      <dgm:spPr/>
    </dgm:pt>
    <dgm:pt modelId="{526EEDD6-A321-E143-A4B7-5FC0BD9B5236}" type="pres">
      <dgm:prSet presAssocID="{74FF971A-5EB5-4FC9-8DEA-AFDDE00A95BB}" presName="sibTrans" presStyleCnt="0"/>
      <dgm:spPr/>
    </dgm:pt>
    <dgm:pt modelId="{3D573F92-D17F-9A45-8431-B54D3EB7A885}" type="pres">
      <dgm:prSet presAssocID="{3F17CE27-540F-4C08-B7F6-AC788BBBB879}" presName="node" presStyleLbl="node1" presStyleIdx="1" presStyleCnt="5">
        <dgm:presLayoutVars>
          <dgm:bulletEnabled val="1"/>
        </dgm:presLayoutVars>
      </dgm:prSet>
      <dgm:spPr/>
    </dgm:pt>
    <dgm:pt modelId="{C1CB97A3-7725-1244-ABA1-EF759F0982D1}" type="pres">
      <dgm:prSet presAssocID="{F818CD16-7A82-4912-8147-D0CF2D1ECFFB}" presName="sibTrans" presStyleCnt="0"/>
      <dgm:spPr/>
    </dgm:pt>
    <dgm:pt modelId="{2737B76D-9459-4946-BD55-3DAE4815E80A}" type="pres">
      <dgm:prSet presAssocID="{E800993B-BFEE-4C5D-BEDF-E80D8A8BC918}" presName="node" presStyleLbl="node1" presStyleIdx="2" presStyleCnt="5">
        <dgm:presLayoutVars>
          <dgm:bulletEnabled val="1"/>
        </dgm:presLayoutVars>
      </dgm:prSet>
      <dgm:spPr/>
    </dgm:pt>
    <dgm:pt modelId="{9D0F6A06-369A-0845-A222-99F49D0C0609}" type="pres">
      <dgm:prSet presAssocID="{7DC2A8CD-8866-4DBE-AD86-4B9299A43F32}" presName="sibTrans" presStyleCnt="0"/>
      <dgm:spPr/>
    </dgm:pt>
    <dgm:pt modelId="{3BC465F5-B3DF-8649-8955-1399DF6A712F}" type="pres">
      <dgm:prSet presAssocID="{145BA8ED-9BE0-4435-9F68-55D8A5FBACD4}" presName="node" presStyleLbl="node1" presStyleIdx="3" presStyleCnt="5">
        <dgm:presLayoutVars>
          <dgm:bulletEnabled val="1"/>
        </dgm:presLayoutVars>
      </dgm:prSet>
      <dgm:spPr/>
    </dgm:pt>
    <dgm:pt modelId="{ED062928-AF2C-9740-A5D8-181C11ED19A1}" type="pres">
      <dgm:prSet presAssocID="{378C0A04-8B13-4F9A-9AFB-03FEF23BD3FA}" presName="sibTrans" presStyleCnt="0"/>
      <dgm:spPr/>
    </dgm:pt>
    <dgm:pt modelId="{7ED24F85-7DCE-F34B-8802-159514BC6E6B}" type="pres">
      <dgm:prSet presAssocID="{31B3FC5B-C4A1-4879-902A-8D0DDBF14825}" presName="node" presStyleLbl="node1" presStyleIdx="4" presStyleCnt="5">
        <dgm:presLayoutVars>
          <dgm:bulletEnabled val="1"/>
        </dgm:presLayoutVars>
      </dgm:prSet>
      <dgm:spPr/>
    </dgm:pt>
  </dgm:ptLst>
  <dgm:cxnLst>
    <dgm:cxn modelId="{73686F26-BCE2-4080-B61E-60B390E92828}" srcId="{DE9A69C8-B705-4FA0-973D-BD9FC65E525F}" destId="{E800993B-BFEE-4C5D-BEDF-E80D8A8BC918}" srcOrd="2" destOrd="0" parTransId="{BBB18188-4A6E-4152-A1B4-8CD1F7B80224}" sibTransId="{7DC2A8CD-8866-4DBE-AD86-4B9299A43F32}"/>
    <dgm:cxn modelId="{C75EAD3C-429B-9D49-B13F-DC36167B018C}" type="presOf" srcId="{E800993B-BFEE-4C5D-BEDF-E80D8A8BC918}" destId="{2737B76D-9459-4946-BD55-3DAE4815E80A}" srcOrd="0" destOrd="0" presId="urn:microsoft.com/office/officeart/2005/8/layout/default"/>
    <dgm:cxn modelId="{78936B60-7CEB-6444-94D1-815D512C6D07}" type="presOf" srcId="{FDFC4EEB-99CE-4CBF-B3E3-E492A3355AAE}" destId="{3E76C95B-0847-4A4C-A5F3-0F0D3255591A}" srcOrd="0" destOrd="0" presId="urn:microsoft.com/office/officeart/2005/8/layout/default"/>
    <dgm:cxn modelId="{FF501561-D034-AC45-B59B-C57511B8CED9}" type="presOf" srcId="{DE9A69C8-B705-4FA0-973D-BD9FC65E525F}" destId="{BC518BB0-B5B4-6743-9AA8-CC37DB663C17}" srcOrd="0" destOrd="0" presId="urn:microsoft.com/office/officeart/2005/8/layout/default"/>
    <dgm:cxn modelId="{1914CB41-E3A9-44AB-B789-27E904D75AA6}" srcId="{DE9A69C8-B705-4FA0-973D-BD9FC65E525F}" destId="{FDFC4EEB-99CE-4CBF-B3E3-E492A3355AAE}" srcOrd="0" destOrd="0" parTransId="{D5458BC0-0315-48E3-9D76-C41FFEA33BBA}" sibTransId="{74FF971A-5EB5-4FC9-8DEA-AFDDE00A95BB}"/>
    <dgm:cxn modelId="{7AB1AB63-17EC-EF48-9FF0-9637C42A7912}" type="presOf" srcId="{3F17CE27-540F-4C08-B7F6-AC788BBBB879}" destId="{3D573F92-D17F-9A45-8431-B54D3EB7A885}" srcOrd="0" destOrd="0" presId="urn:microsoft.com/office/officeart/2005/8/layout/default"/>
    <dgm:cxn modelId="{D9491586-E33D-4F31-B51D-CC030BA91645}" srcId="{DE9A69C8-B705-4FA0-973D-BD9FC65E525F}" destId="{3F17CE27-540F-4C08-B7F6-AC788BBBB879}" srcOrd="1" destOrd="0" parTransId="{FC5DEB3D-D0E4-4921-B48F-E42D77BF3E69}" sibTransId="{F818CD16-7A82-4912-8147-D0CF2D1ECFFB}"/>
    <dgm:cxn modelId="{80459B90-6561-3244-8F90-4BB003EE62FC}" type="presOf" srcId="{31B3FC5B-C4A1-4879-902A-8D0DDBF14825}" destId="{7ED24F85-7DCE-F34B-8802-159514BC6E6B}" srcOrd="0" destOrd="0" presId="urn:microsoft.com/office/officeart/2005/8/layout/default"/>
    <dgm:cxn modelId="{CE282DB4-6FB2-6742-9DC3-76DA935A75BB}" type="presOf" srcId="{145BA8ED-9BE0-4435-9F68-55D8A5FBACD4}" destId="{3BC465F5-B3DF-8649-8955-1399DF6A712F}" srcOrd="0" destOrd="0" presId="urn:microsoft.com/office/officeart/2005/8/layout/default"/>
    <dgm:cxn modelId="{2579C1BA-21EA-4870-AB7C-27C501DF5052}" srcId="{DE9A69C8-B705-4FA0-973D-BD9FC65E525F}" destId="{31B3FC5B-C4A1-4879-902A-8D0DDBF14825}" srcOrd="4" destOrd="0" parTransId="{FCBD2674-5DA1-46D8-B820-DBED5B319AF9}" sibTransId="{013C10AD-6C22-4D25-8997-B52F2E24D1B0}"/>
    <dgm:cxn modelId="{668ECCCE-B7A7-4B23-AF81-104AF666AE8C}" srcId="{DE9A69C8-B705-4FA0-973D-BD9FC65E525F}" destId="{145BA8ED-9BE0-4435-9F68-55D8A5FBACD4}" srcOrd="3" destOrd="0" parTransId="{7FFBA564-0CD6-4C7A-AB86-95996EF8543E}" sibTransId="{378C0A04-8B13-4F9A-9AFB-03FEF23BD3FA}"/>
    <dgm:cxn modelId="{750E2788-500C-2846-AC4C-6FBFF2DE9AFA}" type="presParOf" srcId="{BC518BB0-B5B4-6743-9AA8-CC37DB663C17}" destId="{3E76C95B-0847-4A4C-A5F3-0F0D3255591A}" srcOrd="0" destOrd="0" presId="urn:microsoft.com/office/officeart/2005/8/layout/default"/>
    <dgm:cxn modelId="{C2450709-A4AA-5741-9D5B-E1B87E4AE0EF}" type="presParOf" srcId="{BC518BB0-B5B4-6743-9AA8-CC37DB663C17}" destId="{526EEDD6-A321-E143-A4B7-5FC0BD9B5236}" srcOrd="1" destOrd="0" presId="urn:microsoft.com/office/officeart/2005/8/layout/default"/>
    <dgm:cxn modelId="{1456BEAC-FC8D-484F-8141-7C2A3CC0A0D8}" type="presParOf" srcId="{BC518BB0-B5B4-6743-9AA8-CC37DB663C17}" destId="{3D573F92-D17F-9A45-8431-B54D3EB7A885}" srcOrd="2" destOrd="0" presId="urn:microsoft.com/office/officeart/2005/8/layout/default"/>
    <dgm:cxn modelId="{4F96DB7F-EDB7-864B-AF81-3887AE1B97E6}" type="presParOf" srcId="{BC518BB0-B5B4-6743-9AA8-CC37DB663C17}" destId="{C1CB97A3-7725-1244-ABA1-EF759F0982D1}" srcOrd="3" destOrd="0" presId="urn:microsoft.com/office/officeart/2005/8/layout/default"/>
    <dgm:cxn modelId="{E8272CC5-BEAF-1341-BCB1-41DBD892EDF7}" type="presParOf" srcId="{BC518BB0-B5B4-6743-9AA8-CC37DB663C17}" destId="{2737B76D-9459-4946-BD55-3DAE4815E80A}" srcOrd="4" destOrd="0" presId="urn:microsoft.com/office/officeart/2005/8/layout/default"/>
    <dgm:cxn modelId="{CA5C4D0A-C881-C647-B157-D023B2EC2082}" type="presParOf" srcId="{BC518BB0-B5B4-6743-9AA8-CC37DB663C17}" destId="{9D0F6A06-369A-0845-A222-99F49D0C0609}" srcOrd="5" destOrd="0" presId="urn:microsoft.com/office/officeart/2005/8/layout/default"/>
    <dgm:cxn modelId="{C8B97385-0F02-FC4D-BCDF-6962F95E55F6}" type="presParOf" srcId="{BC518BB0-B5B4-6743-9AA8-CC37DB663C17}" destId="{3BC465F5-B3DF-8649-8955-1399DF6A712F}" srcOrd="6" destOrd="0" presId="urn:microsoft.com/office/officeart/2005/8/layout/default"/>
    <dgm:cxn modelId="{F934E91D-CEF1-4B4F-8E45-33919349CAEE}" type="presParOf" srcId="{BC518BB0-B5B4-6743-9AA8-CC37DB663C17}" destId="{ED062928-AF2C-9740-A5D8-181C11ED19A1}" srcOrd="7" destOrd="0" presId="urn:microsoft.com/office/officeart/2005/8/layout/default"/>
    <dgm:cxn modelId="{039F6EDF-4891-E14C-80A3-B3F8B34CC976}" type="presParOf" srcId="{BC518BB0-B5B4-6743-9AA8-CC37DB663C17}" destId="{7ED24F85-7DCE-F34B-8802-159514BC6E6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26CF4-34E2-4093-98E2-B92D14F2848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B1A5FB0-F153-4BA4-B7A3-DAA7782F3FD7}">
      <dgm:prSet/>
      <dgm:spPr/>
      <dgm:t>
        <a:bodyPr/>
        <a:lstStyle/>
        <a:p>
          <a:r>
            <a:rPr lang="en-US"/>
            <a:t>Breathing techniques</a:t>
          </a:r>
        </a:p>
      </dgm:t>
    </dgm:pt>
    <dgm:pt modelId="{63BD1A3A-6E9D-414C-9D13-7F530AD811CD}" type="parTrans" cxnId="{DA2E3EB0-BA47-4F25-8B6C-2152D43B566B}">
      <dgm:prSet/>
      <dgm:spPr/>
      <dgm:t>
        <a:bodyPr/>
        <a:lstStyle/>
        <a:p>
          <a:endParaRPr lang="en-US"/>
        </a:p>
      </dgm:t>
    </dgm:pt>
    <dgm:pt modelId="{CE7F78FF-3532-4CF7-95C8-A557EE0F398F}" type="sibTrans" cxnId="{DA2E3EB0-BA47-4F25-8B6C-2152D43B566B}">
      <dgm:prSet/>
      <dgm:spPr/>
      <dgm:t>
        <a:bodyPr/>
        <a:lstStyle/>
        <a:p>
          <a:endParaRPr lang="en-US"/>
        </a:p>
      </dgm:t>
    </dgm:pt>
    <dgm:pt modelId="{D268B923-C38D-4E8C-8C84-5F3E62D50BB0}">
      <dgm:prSet/>
      <dgm:spPr/>
      <dgm:t>
        <a:bodyPr/>
        <a:lstStyle/>
        <a:p>
          <a:r>
            <a:rPr lang="en-US"/>
            <a:t>Mantras</a:t>
          </a:r>
        </a:p>
      </dgm:t>
    </dgm:pt>
    <dgm:pt modelId="{05D6AEF9-9B79-4000-9198-223D364A16D4}" type="parTrans" cxnId="{41DCC92A-3D5F-4443-AB8B-02E6BDEAD377}">
      <dgm:prSet/>
      <dgm:spPr/>
      <dgm:t>
        <a:bodyPr/>
        <a:lstStyle/>
        <a:p>
          <a:endParaRPr lang="en-US"/>
        </a:p>
      </dgm:t>
    </dgm:pt>
    <dgm:pt modelId="{D6C798C6-0E52-4CA7-9A5D-28551265C59A}" type="sibTrans" cxnId="{41DCC92A-3D5F-4443-AB8B-02E6BDEAD377}">
      <dgm:prSet/>
      <dgm:spPr/>
      <dgm:t>
        <a:bodyPr/>
        <a:lstStyle/>
        <a:p>
          <a:endParaRPr lang="en-US"/>
        </a:p>
      </dgm:t>
    </dgm:pt>
    <dgm:pt modelId="{A08B5A1E-D03A-4596-8A3C-131E74E4C2BD}">
      <dgm:prSet/>
      <dgm:spPr/>
      <dgm:t>
        <a:bodyPr/>
        <a:lstStyle/>
        <a:p>
          <a:r>
            <a:rPr lang="en-US"/>
            <a:t>Contemplative prayer/meditation</a:t>
          </a:r>
        </a:p>
      </dgm:t>
    </dgm:pt>
    <dgm:pt modelId="{009F1FE3-091B-42CD-BAB0-9259541BA00F}" type="parTrans" cxnId="{4685A8B7-40D9-4F70-804A-3ECB167259A2}">
      <dgm:prSet/>
      <dgm:spPr/>
      <dgm:t>
        <a:bodyPr/>
        <a:lstStyle/>
        <a:p>
          <a:endParaRPr lang="en-US"/>
        </a:p>
      </dgm:t>
    </dgm:pt>
    <dgm:pt modelId="{2A0615FD-4FED-4A69-8744-49B2F5798D05}" type="sibTrans" cxnId="{4685A8B7-40D9-4F70-804A-3ECB167259A2}">
      <dgm:prSet/>
      <dgm:spPr/>
      <dgm:t>
        <a:bodyPr/>
        <a:lstStyle/>
        <a:p>
          <a:endParaRPr lang="en-US"/>
        </a:p>
      </dgm:t>
    </dgm:pt>
    <dgm:pt modelId="{70ECA34A-EA5C-824E-884F-7C42E7096B38}" type="pres">
      <dgm:prSet presAssocID="{A0D26CF4-34E2-4093-98E2-B92D14F2848B}" presName="linear" presStyleCnt="0">
        <dgm:presLayoutVars>
          <dgm:animLvl val="lvl"/>
          <dgm:resizeHandles val="exact"/>
        </dgm:presLayoutVars>
      </dgm:prSet>
      <dgm:spPr/>
    </dgm:pt>
    <dgm:pt modelId="{FD79882F-959E-4641-A1E8-C17841462D4D}" type="pres">
      <dgm:prSet presAssocID="{7B1A5FB0-F153-4BA4-B7A3-DAA7782F3FD7}" presName="parentText" presStyleLbl="node1" presStyleIdx="0" presStyleCnt="3">
        <dgm:presLayoutVars>
          <dgm:chMax val="0"/>
          <dgm:bulletEnabled val="1"/>
        </dgm:presLayoutVars>
      </dgm:prSet>
      <dgm:spPr/>
    </dgm:pt>
    <dgm:pt modelId="{2A7EAA97-E0BE-BD4F-814C-EDA2C24E021F}" type="pres">
      <dgm:prSet presAssocID="{CE7F78FF-3532-4CF7-95C8-A557EE0F398F}" presName="spacer" presStyleCnt="0"/>
      <dgm:spPr/>
    </dgm:pt>
    <dgm:pt modelId="{3E3399AD-3656-C945-9DE2-46BB3E028FDB}" type="pres">
      <dgm:prSet presAssocID="{D268B923-C38D-4E8C-8C84-5F3E62D50BB0}" presName="parentText" presStyleLbl="node1" presStyleIdx="1" presStyleCnt="3">
        <dgm:presLayoutVars>
          <dgm:chMax val="0"/>
          <dgm:bulletEnabled val="1"/>
        </dgm:presLayoutVars>
      </dgm:prSet>
      <dgm:spPr/>
    </dgm:pt>
    <dgm:pt modelId="{6DD14AA1-EC64-BE46-A84B-0776EBC1BFCA}" type="pres">
      <dgm:prSet presAssocID="{D6C798C6-0E52-4CA7-9A5D-28551265C59A}" presName="spacer" presStyleCnt="0"/>
      <dgm:spPr/>
    </dgm:pt>
    <dgm:pt modelId="{72F795BE-6448-934B-B2B1-8EDEC1A23004}" type="pres">
      <dgm:prSet presAssocID="{A08B5A1E-D03A-4596-8A3C-131E74E4C2BD}" presName="parentText" presStyleLbl="node1" presStyleIdx="2" presStyleCnt="3">
        <dgm:presLayoutVars>
          <dgm:chMax val="0"/>
          <dgm:bulletEnabled val="1"/>
        </dgm:presLayoutVars>
      </dgm:prSet>
      <dgm:spPr/>
    </dgm:pt>
  </dgm:ptLst>
  <dgm:cxnLst>
    <dgm:cxn modelId="{41DCC92A-3D5F-4443-AB8B-02E6BDEAD377}" srcId="{A0D26CF4-34E2-4093-98E2-B92D14F2848B}" destId="{D268B923-C38D-4E8C-8C84-5F3E62D50BB0}" srcOrd="1" destOrd="0" parTransId="{05D6AEF9-9B79-4000-9198-223D364A16D4}" sibTransId="{D6C798C6-0E52-4CA7-9A5D-28551265C59A}"/>
    <dgm:cxn modelId="{82692D7C-251D-3746-B332-AB20B94AF7DF}" type="presOf" srcId="{7B1A5FB0-F153-4BA4-B7A3-DAA7782F3FD7}" destId="{FD79882F-959E-4641-A1E8-C17841462D4D}" srcOrd="0" destOrd="0" presId="urn:microsoft.com/office/officeart/2005/8/layout/vList2"/>
    <dgm:cxn modelId="{CF61FB8F-E55F-BF44-9C03-3CC95389D472}" type="presOf" srcId="{A0D26CF4-34E2-4093-98E2-B92D14F2848B}" destId="{70ECA34A-EA5C-824E-884F-7C42E7096B38}" srcOrd="0" destOrd="0" presId="urn:microsoft.com/office/officeart/2005/8/layout/vList2"/>
    <dgm:cxn modelId="{DA2E3EB0-BA47-4F25-8B6C-2152D43B566B}" srcId="{A0D26CF4-34E2-4093-98E2-B92D14F2848B}" destId="{7B1A5FB0-F153-4BA4-B7A3-DAA7782F3FD7}" srcOrd="0" destOrd="0" parTransId="{63BD1A3A-6E9D-414C-9D13-7F530AD811CD}" sibTransId="{CE7F78FF-3532-4CF7-95C8-A557EE0F398F}"/>
    <dgm:cxn modelId="{4685A8B7-40D9-4F70-804A-3ECB167259A2}" srcId="{A0D26CF4-34E2-4093-98E2-B92D14F2848B}" destId="{A08B5A1E-D03A-4596-8A3C-131E74E4C2BD}" srcOrd="2" destOrd="0" parTransId="{009F1FE3-091B-42CD-BAB0-9259541BA00F}" sibTransId="{2A0615FD-4FED-4A69-8744-49B2F5798D05}"/>
    <dgm:cxn modelId="{0E3A57C0-0F2F-2F41-A488-EC796EA4215E}" type="presOf" srcId="{D268B923-C38D-4E8C-8C84-5F3E62D50BB0}" destId="{3E3399AD-3656-C945-9DE2-46BB3E028FDB}" srcOrd="0" destOrd="0" presId="urn:microsoft.com/office/officeart/2005/8/layout/vList2"/>
    <dgm:cxn modelId="{FB651EE1-D02D-754A-990F-0DB1E4921AD2}" type="presOf" srcId="{A08B5A1E-D03A-4596-8A3C-131E74E4C2BD}" destId="{72F795BE-6448-934B-B2B1-8EDEC1A23004}" srcOrd="0" destOrd="0" presId="urn:microsoft.com/office/officeart/2005/8/layout/vList2"/>
    <dgm:cxn modelId="{A765695C-8F1F-7A42-9619-3FC27C1B3666}" type="presParOf" srcId="{70ECA34A-EA5C-824E-884F-7C42E7096B38}" destId="{FD79882F-959E-4641-A1E8-C17841462D4D}" srcOrd="0" destOrd="0" presId="urn:microsoft.com/office/officeart/2005/8/layout/vList2"/>
    <dgm:cxn modelId="{3FDB2529-B564-0346-A15C-0015FD855C8E}" type="presParOf" srcId="{70ECA34A-EA5C-824E-884F-7C42E7096B38}" destId="{2A7EAA97-E0BE-BD4F-814C-EDA2C24E021F}" srcOrd="1" destOrd="0" presId="urn:microsoft.com/office/officeart/2005/8/layout/vList2"/>
    <dgm:cxn modelId="{823FA43F-607B-9248-9CC4-388B4352E582}" type="presParOf" srcId="{70ECA34A-EA5C-824E-884F-7C42E7096B38}" destId="{3E3399AD-3656-C945-9DE2-46BB3E028FDB}" srcOrd="2" destOrd="0" presId="urn:microsoft.com/office/officeart/2005/8/layout/vList2"/>
    <dgm:cxn modelId="{D7E7CF1D-4796-AA4E-8559-7C71986F0EE7}" type="presParOf" srcId="{70ECA34A-EA5C-824E-884F-7C42E7096B38}" destId="{6DD14AA1-EC64-BE46-A84B-0776EBC1BFCA}" srcOrd="3" destOrd="0" presId="urn:microsoft.com/office/officeart/2005/8/layout/vList2"/>
    <dgm:cxn modelId="{E8F2619A-37FA-F94B-947D-32096C98E74F}" type="presParOf" srcId="{70ECA34A-EA5C-824E-884F-7C42E7096B38}" destId="{72F795BE-6448-934B-B2B1-8EDEC1A2300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0E7EC1-1463-49F4-8DAC-C76C55301EDC}"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3CC1A367-FA19-4C36-B3F3-46E0DC3A2B03}">
      <dgm:prSet/>
      <dgm:spPr/>
      <dgm:t>
        <a:bodyPr/>
        <a:lstStyle/>
        <a:p>
          <a:r>
            <a:rPr lang="en-US"/>
            <a:t>Forgiveness: self and others </a:t>
          </a:r>
        </a:p>
      </dgm:t>
    </dgm:pt>
    <dgm:pt modelId="{19AB2703-57B7-413C-A087-07643ECEF7FA}" type="parTrans" cxnId="{A1986538-E18E-458D-849C-AE9AD0450117}">
      <dgm:prSet/>
      <dgm:spPr/>
      <dgm:t>
        <a:bodyPr/>
        <a:lstStyle/>
        <a:p>
          <a:endParaRPr lang="en-US"/>
        </a:p>
      </dgm:t>
    </dgm:pt>
    <dgm:pt modelId="{7850EA3A-274D-4713-B4BA-CDA82FCACC10}" type="sibTrans" cxnId="{A1986538-E18E-458D-849C-AE9AD0450117}">
      <dgm:prSet/>
      <dgm:spPr/>
      <dgm:t>
        <a:bodyPr/>
        <a:lstStyle/>
        <a:p>
          <a:endParaRPr lang="en-US"/>
        </a:p>
      </dgm:t>
    </dgm:pt>
    <dgm:pt modelId="{32441B31-60D5-442C-AC27-03CC7CDC8DEA}">
      <dgm:prSet/>
      <dgm:spPr/>
      <dgm:t>
        <a:bodyPr/>
        <a:lstStyle/>
        <a:p>
          <a:r>
            <a:rPr lang="en-US"/>
            <a:t>One act does not represent your whole person </a:t>
          </a:r>
        </a:p>
      </dgm:t>
    </dgm:pt>
    <dgm:pt modelId="{452894E5-197E-47A2-851E-B622980D2869}" type="parTrans" cxnId="{F4988685-C3D4-492F-9A4F-5B57FB5EE9FF}">
      <dgm:prSet/>
      <dgm:spPr/>
      <dgm:t>
        <a:bodyPr/>
        <a:lstStyle/>
        <a:p>
          <a:endParaRPr lang="en-US"/>
        </a:p>
      </dgm:t>
    </dgm:pt>
    <dgm:pt modelId="{31AED866-A129-42C9-9970-B4834941B54F}" type="sibTrans" cxnId="{F4988685-C3D4-492F-9A4F-5B57FB5EE9FF}">
      <dgm:prSet/>
      <dgm:spPr/>
      <dgm:t>
        <a:bodyPr/>
        <a:lstStyle/>
        <a:p>
          <a:endParaRPr lang="en-US"/>
        </a:p>
      </dgm:t>
    </dgm:pt>
    <dgm:pt modelId="{7D5C77BD-0268-4E97-A190-7B5E1E54EE46}">
      <dgm:prSet/>
      <dgm:spPr/>
      <dgm:t>
        <a:bodyPr/>
        <a:lstStyle/>
        <a:p>
          <a:r>
            <a:rPr lang="en-US"/>
            <a:t>It’s not your fault </a:t>
          </a:r>
        </a:p>
      </dgm:t>
    </dgm:pt>
    <dgm:pt modelId="{D5467993-F0A7-4065-9CF5-D67E54DAADF4}" type="parTrans" cxnId="{536C6F1A-8F53-48EF-A6CA-BC901CB8866D}">
      <dgm:prSet/>
      <dgm:spPr/>
      <dgm:t>
        <a:bodyPr/>
        <a:lstStyle/>
        <a:p>
          <a:endParaRPr lang="en-US"/>
        </a:p>
      </dgm:t>
    </dgm:pt>
    <dgm:pt modelId="{542B9E14-03A2-4DCA-A9E3-9020F0648943}" type="sibTrans" cxnId="{536C6F1A-8F53-48EF-A6CA-BC901CB8866D}">
      <dgm:prSet/>
      <dgm:spPr/>
      <dgm:t>
        <a:bodyPr/>
        <a:lstStyle/>
        <a:p>
          <a:endParaRPr lang="en-US"/>
        </a:p>
      </dgm:t>
    </dgm:pt>
    <dgm:pt modelId="{28EDAC11-B1E2-3744-96A3-CE57F6056082}" type="pres">
      <dgm:prSet presAssocID="{150E7EC1-1463-49F4-8DAC-C76C55301EDC}" presName="hierChild1" presStyleCnt="0">
        <dgm:presLayoutVars>
          <dgm:chPref val="1"/>
          <dgm:dir/>
          <dgm:animOne val="branch"/>
          <dgm:animLvl val="lvl"/>
          <dgm:resizeHandles/>
        </dgm:presLayoutVars>
      </dgm:prSet>
      <dgm:spPr/>
    </dgm:pt>
    <dgm:pt modelId="{24D1B856-BD59-9340-A042-334344B6820B}" type="pres">
      <dgm:prSet presAssocID="{3CC1A367-FA19-4C36-B3F3-46E0DC3A2B03}" presName="hierRoot1" presStyleCnt="0"/>
      <dgm:spPr/>
    </dgm:pt>
    <dgm:pt modelId="{FC474475-3593-4F41-B688-2E5D0A5C2183}" type="pres">
      <dgm:prSet presAssocID="{3CC1A367-FA19-4C36-B3F3-46E0DC3A2B03}" presName="composite" presStyleCnt="0"/>
      <dgm:spPr/>
    </dgm:pt>
    <dgm:pt modelId="{173E8AD8-332A-5240-9C15-3A66A43DE76C}" type="pres">
      <dgm:prSet presAssocID="{3CC1A367-FA19-4C36-B3F3-46E0DC3A2B03}" presName="background" presStyleLbl="node0" presStyleIdx="0" presStyleCnt="3"/>
      <dgm:spPr/>
    </dgm:pt>
    <dgm:pt modelId="{4EFF9F5D-D402-FF42-845F-D3BE75B97CBD}" type="pres">
      <dgm:prSet presAssocID="{3CC1A367-FA19-4C36-B3F3-46E0DC3A2B03}" presName="text" presStyleLbl="fgAcc0" presStyleIdx="0" presStyleCnt="3">
        <dgm:presLayoutVars>
          <dgm:chPref val="3"/>
        </dgm:presLayoutVars>
      </dgm:prSet>
      <dgm:spPr/>
    </dgm:pt>
    <dgm:pt modelId="{45F18E64-0A87-524B-8A19-FAE84B0B6A2D}" type="pres">
      <dgm:prSet presAssocID="{3CC1A367-FA19-4C36-B3F3-46E0DC3A2B03}" presName="hierChild2" presStyleCnt="0"/>
      <dgm:spPr/>
    </dgm:pt>
    <dgm:pt modelId="{1B01051A-9CAA-B341-A527-3E613553E16E}" type="pres">
      <dgm:prSet presAssocID="{32441B31-60D5-442C-AC27-03CC7CDC8DEA}" presName="hierRoot1" presStyleCnt="0"/>
      <dgm:spPr/>
    </dgm:pt>
    <dgm:pt modelId="{602EAE37-FE05-8349-929D-749DC5A06643}" type="pres">
      <dgm:prSet presAssocID="{32441B31-60D5-442C-AC27-03CC7CDC8DEA}" presName="composite" presStyleCnt="0"/>
      <dgm:spPr/>
    </dgm:pt>
    <dgm:pt modelId="{0B8789A2-5B44-0B4D-8200-973E6C27965C}" type="pres">
      <dgm:prSet presAssocID="{32441B31-60D5-442C-AC27-03CC7CDC8DEA}" presName="background" presStyleLbl="node0" presStyleIdx="1" presStyleCnt="3"/>
      <dgm:spPr/>
    </dgm:pt>
    <dgm:pt modelId="{0B37A47F-EE6A-6B48-BC12-791FB3BCAE21}" type="pres">
      <dgm:prSet presAssocID="{32441B31-60D5-442C-AC27-03CC7CDC8DEA}" presName="text" presStyleLbl="fgAcc0" presStyleIdx="1" presStyleCnt="3">
        <dgm:presLayoutVars>
          <dgm:chPref val="3"/>
        </dgm:presLayoutVars>
      </dgm:prSet>
      <dgm:spPr/>
    </dgm:pt>
    <dgm:pt modelId="{B2DF6EC5-EEA1-7443-9444-AED7C76A95D3}" type="pres">
      <dgm:prSet presAssocID="{32441B31-60D5-442C-AC27-03CC7CDC8DEA}" presName="hierChild2" presStyleCnt="0"/>
      <dgm:spPr/>
    </dgm:pt>
    <dgm:pt modelId="{0D005804-55D1-774C-8294-6DE01522B84B}" type="pres">
      <dgm:prSet presAssocID="{7D5C77BD-0268-4E97-A190-7B5E1E54EE46}" presName="hierRoot1" presStyleCnt="0"/>
      <dgm:spPr/>
    </dgm:pt>
    <dgm:pt modelId="{65CD34F8-C7CB-F44B-8275-C12E6342295B}" type="pres">
      <dgm:prSet presAssocID="{7D5C77BD-0268-4E97-A190-7B5E1E54EE46}" presName="composite" presStyleCnt="0"/>
      <dgm:spPr/>
    </dgm:pt>
    <dgm:pt modelId="{EC3A1B5C-75E1-E44A-A6A2-E26364D58B1A}" type="pres">
      <dgm:prSet presAssocID="{7D5C77BD-0268-4E97-A190-7B5E1E54EE46}" presName="background" presStyleLbl="node0" presStyleIdx="2" presStyleCnt="3"/>
      <dgm:spPr/>
    </dgm:pt>
    <dgm:pt modelId="{4546B096-3742-E04E-B9D1-7E05DBE470DE}" type="pres">
      <dgm:prSet presAssocID="{7D5C77BD-0268-4E97-A190-7B5E1E54EE46}" presName="text" presStyleLbl="fgAcc0" presStyleIdx="2" presStyleCnt="3">
        <dgm:presLayoutVars>
          <dgm:chPref val="3"/>
        </dgm:presLayoutVars>
      </dgm:prSet>
      <dgm:spPr/>
    </dgm:pt>
    <dgm:pt modelId="{739DFAB4-9B4B-9647-967D-F8412B180B4D}" type="pres">
      <dgm:prSet presAssocID="{7D5C77BD-0268-4E97-A190-7B5E1E54EE46}" presName="hierChild2" presStyleCnt="0"/>
      <dgm:spPr/>
    </dgm:pt>
  </dgm:ptLst>
  <dgm:cxnLst>
    <dgm:cxn modelId="{5F371E16-D9E0-D344-82FC-9620F2765DCA}" type="presOf" srcId="{32441B31-60D5-442C-AC27-03CC7CDC8DEA}" destId="{0B37A47F-EE6A-6B48-BC12-791FB3BCAE21}" srcOrd="0" destOrd="0" presId="urn:microsoft.com/office/officeart/2005/8/layout/hierarchy1"/>
    <dgm:cxn modelId="{A7FC0919-2942-5743-B5D6-C4C58F585BCD}" type="presOf" srcId="{7D5C77BD-0268-4E97-A190-7B5E1E54EE46}" destId="{4546B096-3742-E04E-B9D1-7E05DBE470DE}" srcOrd="0" destOrd="0" presId="urn:microsoft.com/office/officeart/2005/8/layout/hierarchy1"/>
    <dgm:cxn modelId="{536C6F1A-8F53-48EF-A6CA-BC901CB8866D}" srcId="{150E7EC1-1463-49F4-8DAC-C76C55301EDC}" destId="{7D5C77BD-0268-4E97-A190-7B5E1E54EE46}" srcOrd="2" destOrd="0" parTransId="{D5467993-F0A7-4065-9CF5-D67E54DAADF4}" sibTransId="{542B9E14-03A2-4DCA-A9E3-9020F0648943}"/>
    <dgm:cxn modelId="{A1986538-E18E-458D-849C-AE9AD0450117}" srcId="{150E7EC1-1463-49F4-8DAC-C76C55301EDC}" destId="{3CC1A367-FA19-4C36-B3F3-46E0DC3A2B03}" srcOrd="0" destOrd="0" parTransId="{19AB2703-57B7-413C-A087-07643ECEF7FA}" sibTransId="{7850EA3A-274D-4713-B4BA-CDA82FCACC10}"/>
    <dgm:cxn modelId="{8512FD65-227E-F24E-B8EC-11D2813307C5}" type="presOf" srcId="{3CC1A367-FA19-4C36-B3F3-46E0DC3A2B03}" destId="{4EFF9F5D-D402-FF42-845F-D3BE75B97CBD}" srcOrd="0" destOrd="0" presId="urn:microsoft.com/office/officeart/2005/8/layout/hierarchy1"/>
    <dgm:cxn modelId="{F4988685-C3D4-492F-9A4F-5B57FB5EE9FF}" srcId="{150E7EC1-1463-49F4-8DAC-C76C55301EDC}" destId="{32441B31-60D5-442C-AC27-03CC7CDC8DEA}" srcOrd="1" destOrd="0" parTransId="{452894E5-197E-47A2-851E-B622980D2869}" sibTransId="{31AED866-A129-42C9-9970-B4834941B54F}"/>
    <dgm:cxn modelId="{CEF5DCD4-A01C-AA49-96CF-6D4EBD9737AC}" type="presOf" srcId="{150E7EC1-1463-49F4-8DAC-C76C55301EDC}" destId="{28EDAC11-B1E2-3744-96A3-CE57F6056082}" srcOrd="0" destOrd="0" presId="urn:microsoft.com/office/officeart/2005/8/layout/hierarchy1"/>
    <dgm:cxn modelId="{8044C5A9-7DA7-7147-932C-1D0C4E83101C}" type="presParOf" srcId="{28EDAC11-B1E2-3744-96A3-CE57F6056082}" destId="{24D1B856-BD59-9340-A042-334344B6820B}" srcOrd="0" destOrd="0" presId="urn:microsoft.com/office/officeart/2005/8/layout/hierarchy1"/>
    <dgm:cxn modelId="{BE501DD0-F8DF-8D4A-970C-8BC371E14A5B}" type="presParOf" srcId="{24D1B856-BD59-9340-A042-334344B6820B}" destId="{FC474475-3593-4F41-B688-2E5D0A5C2183}" srcOrd="0" destOrd="0" presId="urn:microsoft.com/office/officeart/2005/8/layout/hierarchy1"/>
    <dgm:cxn modelId="{905E420B-4E15-9947-9CF6-DFBC4B4385AC}" type="presParOf" srcId="{FC474475-3593-4F41-B688-2E5D0A5C2183}" destId="{173E8AD8-332A-5240-9C15-3A66A43DE76C}" srcOrd="0" destOrd="0" presId="urn:microsoft.com/office/officeart/2005/8/layout/hierarchy1"/>
    <dgm:cxn modelId="{6D13194E-8489-454A-A62D-4C8AA4715F38}" type="presParOf" srcId="{FC474475-3593-4F41-B688-2E5D0A5C2183}" destId="{4EFF9F5D-D402-FF42-845F-D3BE75B97CBD}" srcOrd="1" destOrd="0" presId="urn:microsoft.com/office/officeart/2005/8/layout/hierarchy1"/>
    <dgm:cxn modelId="{DB99570C-73F2-374D-B359-3AFA8FA42DA5}" type="presParOf" srcId="{24D1B856-BD59-9340-A042-334344B6820B}" destId="{45F18E64-0A87-524B-8A19-FAE84B0B6A2D}" srcOrd="1" destOrd="0" presId="urn:microsoft.com/office/officeart/2005/8/layout/hierarchy1"/>
    <dgm:cxn modelId="{AAD7C4E7-6CD8-074A-B349-97ABB4127E6A}" type="presParOf" srcId="{28EDAC11-B1E2-3744-96A3-CE57F6056082}" destId="{1B01051A-9CAA-B341-A527-3E613553E16E}" srcOrd="1" destOrd="0" presId="urn:microsoft.com/office/officeart/2005/8/layout/hierarchy1"/>
    <dgm:cxn modelId="{191BC5B5-8561-BA4D-BCB9-D8504A673FDA}" type="presParOf" srcId="{1B01051A-9CAA-B341-A527-3E613553E16E}" destId="{602EAE37-FE05-8349-929D-749DC5A06643}" srcOrd="0" destOrd="0" presId="urn:microsoft.com/office/officeart/2005/8/layout/hierarchy1"/>
    <dgm:cxn modelId="{52114F76-69FB-B548-B4B7-A9AB8A8DAD4C}" type="presParOf" srcId="{602EAE37-FE05-8349-929D-749DC5A06643}" destId="{0B8789A2-5B44-0B4D-8200-973E6C27965C}" srcOrd="0" destOrd="0" presId="urn:microsoft.com/office/officeart/2005/8/layout/hierarchy1"/>
    <dgm:cxn modelId="{90CAEBAE-2AB9-7649-95E4-A4EB23B5B575}" type="presParOf" srcId="{602EAE37-FE05-8349-929D-749DC5A06643}" destId="{0B37A47F-EE6A-6B48-BC12-791FB3BCAE21}" srcOrd="1" destOrd="0" presId="urn:microsoft.com/office/officeart/2005/8/layout/hierarchy1"/>
    <dgm:cxn modelId="{F9662A24-B3C4-F840-B00D-9904DD526F38}" type="presParOf" srcId="{1B01051A-9CAA-B341-A527-3E613553E16E}" destId="{B2DF6EC5-EEA1-7443-9444-AED7C76A95D3}" srcOrd="1" destOrd="0" presId="urn:microsoft.com/office/officeart/2005/8/layout/hierarchy1"/>
    <dgm:cxn modelId="{9994E73D-8B42-9A43-AF61-5D4CF2510A9B}" type="presParOf" srcId="{28EDAC11-B1E2-3744-96A3-CE57F6056082}" destId="{0D005804-55D1-774C-8294-6DE01522B84B}" srcOrd="2" destOrd="0" presId="urn:microsoft.com/office/officeart/2005/8/layout/hierarchy1"/>
    <dgm:cxn modelId="{138A3248-74AF-1347-B35F-A8479E734684}" type="presParOf" srcId="{0D005804-55D1-774C-8294-6DE01522B84B}" destId="{65CD34F8-C7CB-F44B-8275-C12E6342295B}" srcOrd="0" destOrd="0" presId="urn:microsoft.com/office/officeart/2005/8/layout/hierarchy1"/>
    <dgm:cxn modelId="{2302EA1D-AD90-E447-9C83-C84D4D19FE73}" type="presParOf" srcId="{65CD34F8-C7CB-F44B-8275-C12E6342295B}" destId="{EC3A1B5C-75E1-E44A-A6A2-E26364D58B1A}" srcOrd="0" destOrd="0" presId="urn:microsoft.com/office/officeart/2005/8/layout/hierarchy1"/>
    <dgm:cxn modelId="{4F50CCC0-19B0-C045-8DE7-3BFA04583837}" type="presParOf" srcId="{65CD34F8-C7CB-F44B-8275-C12E6342295B}" destId="{4546B096-3742-E04E-B9D1-7E05DBE470DE}" srcOrd="1" destOrd="0" presId="urn:microsoft.com/office/officeart/2005/8/layout/hierarchy1"/>
    <dgm:cxn modelId="{1664A6CE-4F77-4E4A-A5D0-70007CDD82A0}" type="presParOf" srcId="{0D005804-55D1-774C-8294-6DE01522B84B}" destId="{739DFAB4-9B4B-9647-967D-F8412B180B4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4E2515-7067-40DE-8DF3-E15487D5AF19}"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9301663E-9ADB-434E-A447-EF610CF3E7DA}">
      <dgm:prSet/>
      <dgm:spPr/>
      <dgm:t>
        <a:bodyPr/>
        <a:lstStyle/>
        <a:p>
          <a:r>
            <a:rPr lang="en-US"/>
            <a:t>God’s love and grace. </a:t>
          </a:r>
        </a:p>
      </dgm:t>
    </dgm:pt>
    <dgm:pt modelId="{32A5E462-0459-4D3C-8994-6DCDD949D28A}" type="parTrans" cxnId="{2BFB9ED0-51A3-45AD-9BCE-9C5639AD0591}">
      <dgm:prSet/>
      <dgm:spPr/>
      <dgm:t>
        <a:bodyPr/>
        <a:lstStyle/>
        <a:p>
          <a:endParaRPr lang="en-US"/>
        </a:p>
      </dgm:t>
    </dgm:pt>
    <dgm:pt modelId="{28BEDDFF-9889-4BB2-945B-A22BBFAED48B}" type="sibTrans" cxnId="{2BFB9ED0-51A3-45AD-9BCE-9C5639AD0591}">
      <dgm:prSet/>
      <dgm:spPr/>
      <dgm:t>
        <a:bodyPr/>
        <a:lstStyle/>
        <a:p>
          <a:endParaRPr lang="en-US"/>
        </a:p>
      </dgm:t>
    </dgm:pt>
    <dgm:pt modelId="{F5175058-2161-4B06-B701-01DA4208AA09}">
      <dgm:prSet/>
      <dgm:spPr/>
      <dgm:t>
        <a:bodyPr/>
        <a:lstStyle/>
        <a:p>
          <a:r>
            <a:rPr lang="en-US"/>
            <a:t>Confession or penance. </a:t>
          </a:r>
        </a:p>
      </dgm:t>
    </dgm:pt>
    <dgm:pt modelId="{2F829185-E4E9-487C-934F-8EE658BE288E}" type="parTrans" cxnId="{AEBD4CE9-6DDC-4BED-B7BC-15641624F5AD}">
      <dgm:prSet/>
      <dgm:spPr/>
      <dgm:t>
        <a:bodyPr/>
        <a:lstStyle/>
        <a:p>
          <a:endParaRPr lang="en-US"/>
        </a:p>
      </dgm:t>
    </dgm:pt>
    <dgm:pt modelId="{A3BF2A90-C0EF-4F30-8D77-A22B7B9BF2D5}" type="sibTrans" cxnId="{AEBD4CE9-6DDC-4BED-B7BC-15641624F5AD}">
      <dgm:prSet/>
      <dgm:spPr/>
      <dgm:t>
        <a:bodyPr/>
        <a:lstStyle/>
        <a:p>
          <a:endParaRPr lang="en-US"/>
        </a:p>
      </dgm:t>
    </dgm:pt>
    <dgm:pt modelId="{EB64739D-62B9-46DA-AA01-0B7C9E8F1736}">
      <dgm:prSet/>
      <dgm:spPr/>
      <dgm:t>
        <a:bodyPr/>
        <a:lstStyle/>
        <a:p>
          <a:r>
            <a:rPr lang="en-US"/>
            <a:t>Establish new life goals. </a:t>
          </a:r>
        </a:p>
      </dgm:t>
    </dgm:pt>
    <dgm:pt modelId="{29A9E656-7B43-40F1-9915-34AEF0FF29F9}" type="parTrans" cxnId="{EB0074A4-FD8D-48D8-8031-945BFFF10402}">
      <dgm:prSet/>
      <dgm:spPr/>
      <dgm:t>
        <a:bodyPr/>
        <a:lstStyle/>
        <a:p>
          <a:endParaRPr lang="en-US"/>
        </a:p>
      </dgm:t>
    </dgm:pt>
    <dgm:pt modelId="{E6F3DDB8-EF45-474A-8A22-68B2645E377E}" type="sibTrans" cxnId="{EB0074A4-FD8D-48D8-8031-945BFFF10402}">
      <dgm:prSet/>
      <dgm:spPr/>
      <dgm:t>
        <a:bodyPr/>
        <a:lstStyle/>
        <a:p>
          <a:endParaRPr lang="en-US"/>
        </a:p>
      </dgm:t>
    </dgm:pt>
    <dgm:pt modelId="{C3390D79-1A83-5749-8D09-99114F449056}" type="pres">
      <dgm:prSet presAssocID="{164E2515-7067-40DE-8DF3-E15487D5AF19}" presName="linear" presStyleCnt="0">
        <dgm:presLayoutVars>
          <dgm:dir/>
          <dgm:animLvl val="lvl"/>
          <dgm:resizeHandles val="exact"/>
        </dgm:presLayoutVars>
      </dgm:prSet>
      <dgm:spPr/>
    </dgm:pt>
    <dgm:pt modelId="{B80CC200-A9EF-C040-88FE-83976222DF5A}" type="pres">
      <dgm:prSet presAssocID="{9301663E-9ADB-434E-A447-EF610CF3E7DA}" presName="parentLin" presStyleCnt="0"/>
      <dgm:spPr/>
    </dgm:pt>
    <dgm:pt modelId="{7D8FECD0-BF10-9E4D-A506-217B6F0717B9}" type="pres">
      <dgm:prSet presAssocID="{9301663E-9ADB-434E-A447-EF610CF3E7DA}" presName="parentLeftMargin" presStyleLbl="node1" presStyleIdx="0" presStyleCnt="3"/>
      <dgm:spPr/>
    </dgm:pt>
    <dgm:pt modelId="{8D69AFDD-2582-1E4A-AEE0-5536C1D2021A}" type="pres">
      <dgm:prSet presAssocID="{9301663E-9ADB-434E-A447-EF610CF3E7DA}" presName="parentText" presStyleLbl="node1" presStyleIdx="0" presStyleCnt="3">
        <dgm:presLayoutVars>
          <dgm:chMax val="0"/>
          <dgm:bulletEnabled val="1"/>
        </dgm:presLayoutVars>
      </dgm:prSet>
      <dgm:spPr/>
    </dgm:pt>
    <dgm:pt modelId="{3EC00236-DBCC-524E-BC8B-9996F1E44A4F}" type="pres">
      <dgm:prSet presAssocID="{9301663E-9ADB-434E-A447-EF610CF3E7DA}" presName="negativeSpace" presStyleCnt="0"/>
      <dgm:spPr/>
    </dgm:pt>
    <dgm:pt modelId="{A3EEC6BF-C497-674A-B7D9-8FB1DF4628A8}" type="pres">
      <dgm:prSet presAssocID="{9301663E-9ADB-434E-A447-EF610CF3E7DA}" presName="childText" presStyleLbl="conFgAcc1" presStyleIdx="0" presStyleCnt="3">
        <dgm:presLayoutVars>
          <dgm:bulletEnabled val="1"/>
        </dgm:presLayoutVars>
      </dgm:prSet>
      <dgm:spPr/>
    </dgm:pt>
    <dgm:pt modelId="{B852799F-2A58-CD48-A0C0-F06689444D7B}" type="pres">
      <dgm:prSet presAssocID="{28BEDDFF-9889-4BB2-945B-A22BBFAED48B}" presName="spaceBetweenRectangles" presStyleCnt="0"/>
      <dgm:spPr/>
    </dgm:pt>
    <dgm:pt modelId="{9E504965-90A7-DA4E-8785-B2CDFCEDFB2A}" type="pres">
      <dgm:prSet presAssocID="{F5175058-2161-4B06-B701-01DA4208AA09}" presName="parentLin" presStyleCnt="0"/>
      <dgm:spPr/>
    </dgm:pt>
    <dgm:pt modelId="{8CDB2C48-B4ED-4C4D-B606-FED04F2C426D}" type="pres">
      <dgm:prSet presAssocID="{F5175058-2161-4B06-B701-01DA4208AA09}" presName="parentLeftMargin" presStyleLbl="node1" presStyleIdx="0" presStyleCnt="3"/>
      <dgm:spPr/>
    </dgm:pt>
    <dgm:pt modelId="{0FA940E5-DA64-E74C-9492-82B9651D1074}" type="pres">
      <dgm:prSet presAssocID="{F5175058-2161-4B06-B701-01DA4208AA09}" presName="parentText" presStyleLbl="node1" presStyleIdx="1" presStyleCnt="3">
        <dgm:presLayoutVars>
          <dgm:chMax val="0"/>
          <dgm:bulletEnabled val="1"/>
        </dgm:presLayoutVars>
      </dgm:prSet>
      <dgm:spPr/>
    </dgm:pt>
    <dgm:pt modelId="{FF8D0032-D153-1849-97F4-2F65FE792D85}" type="pres">
      <dgm:prSet presAssocID="{F5175058-2161-4B06-B701-01DA4208AA09}" presName="negativeSpace" presStyleCnt="0"/>
      <dgm:spPr/>
    </dgm:pt>
    <dgm:pt modelId="{BA9034B7-B6F0-0249-B4E8-181D9C05406E}" type="pres">
      <dgm:prSet presAssocID="{F5175058-2161-4B06-B701-01DA4208AA09}" presName="childText" presStyleLbl="conFgAcc1" presStyleIdx="1" presStyleCnt="3">
        <dgm:presLayoutVars>
          <dgm:bulletEnabled val="1"/>
        </dgm:presLayoutVars>
      </dgm:prSet>
      <dgm:spPr/>
    </dgm:pt>
    <dgm:pt modelId="{4A76C8CD-2A9B-6741-986A-81F0CF5A7843}" type="pres">
      <dgm:prSet presAssocID="{A3BF2A90-C0EF-4F30-8D77-A22B7B9BF2D5}" presName="spaceBetweenRectangles" presStyleCnt="0"/>
      <dgm:spPr/>
    </dgm:pt>
    <dgm:pt modelId="{25AB0DAE-8C63-5843-91C7-740F5C82C067}" type="pres">
      <dgm:prSet presAssocID="{EB64739D-62B9-46DA-AA01-0B7C9E8F1736}" presName="parentLin" presStyleCnt="0"/>
      <dgm:spPr/>
    </dgm:pt>
    <dgm:pt modelId="{DA49D9DC-8195-BB4F-9273-9891E90685F8}" type="pres">
      <dgm:prSet presAssocID="{EB64739D-62B9-46DA-AA01-0B7C9E8F1736}" presName="parentLeftMargin" presStyleLbl="node1" presStyleIdx="1" presStyleCnt="3"/>
      <dgm:spPr/>
    </dgm:pt>
    <dgm:pt modelId="{4202F9C8-DB24-1E49-A911-EFCC2702CDCE}" type="pres">
      <dgm:prSet presAssocID="{EB64739D-62B9-46DA-AA01-0B7C9E8F1736}" presName="parentText" presStyleLbl="node1" presStyleIdx="2" presStyleCnt="3">
        <dgm:presLayoutVars>
          <dgm:chMax val="0"/>
          <dgm:bulletEnabled val="1"/>
        </dgm:presLayoutVars>
      </dgm:prSet>
      <dgm:spPr/>
    </dgm:pt>
    <dgm:pt modelId="{60D41B4E-E7FD-7D4F-98FC-3395E47587DB}" type="pres">
      <dgm:prSet presAssocID="{EB64739D-62B9-46DA-AA01-0B7C9E8F1736}" presName="negativeSpace" presStyleCnt="0"/>
      <dgm:spPr/>
    </dgm:pt>
    <dgm:pt modelId="{85D2730B-A06B-9C44-B442-C700666D23FA}" type="pres">
      <dgm:prSet presAssocID="{EB64739D-62B9-46DA-AA01-0B7C9E8F1736}" presName="childText" presStyleLbl="conFgAcc1" presStyleIdx="2" presStyleCnt="3">
        <dgm:presLayoutVars>
          <dgm:bulletEnabled val="1"/>
        </dgm:presLayoutVars>
      </dgm:prSet>
      <dgm:spPr/>
    </dgm:pt>
  </dgm:ptLst>
  <dgm:cxnLst>
    <dgm:cxn modelId="{3EDFBF1B-E908-4846-BEC3-A0384B74BBC6}" type="presOf" srcId="{9301663E-9ADB-434E-A447-EF610CF3E7DA}" destId="{7D8FECD0-BF10-9E4D-A506-217B6F0717B9}" srcOrd="0" destOrd="0" presId="urn:microsoft.com/office/officeart/2005/8/layout/list1"/>
    <dgm:cxn modelId="{BFCA2D23-B641-9F46-B9A3-7C90ADBB88B8}" type="presOf" srcId="{EB64739D-62B9-46DA-AA01-0B7C9E8F1736}" destId="{4202F9C8-DB24-1E49-A911-EFCC2702CDCE}" srcOrd="1" destOrd="0" presId="urn:microsoft.com/office/officeart/2005/8/layout/list1"/>
    <dgm:cxn modelId="{03DADE26-DF44-D146-A90F-EABAD1864A92}" type="presOf" srcId="{164E2515-7067-40DE-8DF3-E15487D5AF19}" destId="{C3390D79-1A83-5749-8D09-99114F449056}" srcOrd="0" destOrd="0" presId="urn:microsoft.com/office/officeart/2005/8/layout/list1"/>
    <dgm:cxn modelId="{83A0DE7F-7786-4E41-A61A-DC71295F08C6}" type="presOf" srcId="{9301663E-9ADB-434E-A447-EF610CF3E7DA}" destId="{8D69AFDD-2582-1E4A-AEE0-5536C1D2021A}" srcOrd="1" destOrd="0" presId="urn:microsoft.com/office/officeart/2005/8/layout/list1"/>
    <dgm:cxn modelId="{6D59E986-501A-464D-BB2E-375A3A723818}" type="presOf" srcId="{F5175058-2161-4B06-B701-01DA4208AA09}" destId="{0FA940E5-DA64-E74C-9492-82B9651D1074}" srcOrd="1" destOrd="0" presId="urn:microsoft.com/office/officeart/2005/8/layout/list1"/>
    <dgm:cxn modelId="{EB0074A4-FD8D-48D8-8031-945BFFF10402}" srcId="{164E2515-7067-40DE-8DF3-E15487D5AF19}" destId="{EB64739D-62B9-46DA-AA01-0B7C9E8F1736}" srcOrd="2" destOrd="0" parTransId="{29A9E656-7B43-40F1-9915-34AEF0FF29F9}" sibTransId="{E6F3DDB8-EF45-474A-8A22-68B2645E377E}"/>
    <dgm:cxn modelId="{1D8729BA-ECA7-6643-91C7-1B62B64949A3}" type="presOf" srcId="{EB64739D-62B9-46DA-AA01-0B7C9E8F1736}" destId="{DA49D9DC-8195-BB4F-9273-9891E90685F8}" srcOrd="0" destOrd="0" presId="urn:microsoft.com/office/officeart/2005/8/layout/list1"/>
    <dgm:cxn modelId="{FC6EC7CA-2D20-9E46-8F2E-EED07392DF48}" type="presOf" srcId="{F5175058-2161-4B06-B701-01DA4208AA09}" destId="{8CDB2C48-B4ED-4C4D-B606-FED04F2C426D}" srcOrd="0" destOrd="0" presId="urn:microsoft.com/office/officeart/2005/8/layout/list1"/>
    <dgm:cxn modelId="{2BFB9ED0-51A3-45AD-9BCE-9C5639AD0591}" srcId="{164E2515-7067-40DE-8DF3-E15487D5AF19}" destId="{9301663E-9ADB-434E-A447-EF610CF3E7DA}" srcOrd="0" destOrd="0" parTransId="{32A5E462-0459-4D3C-8994-6DCDD949D28A}" sibTransId="{28BEDDFF-9889-4BB2-945B-A22BBFAED48B}"/>
    <dgm:cxn modelId="{AEBD4CE9-6DDC-4BED-B7BC-15641624F5AD}" srcId="{164E2515-7067-40DE-8DF3-E15487D5AF19}" destId="{F5175058-2161-4B06-B701-01DA4208AA09}" srcOrd="1" destOrd="0" parTransId="{2F829185-E4E9-487C-934F-8EE658BE288E}" sibTransId="{A3BF2A90-C0EF-4F30-8D77-A22B7B9BF2D5}"/>
    <dgm:cxn modelId="{B3B6AC1F-B440-EC41-AF1D-65A516BE5B94}" type="presParOf" srcId="{C3390D79-1A83-5749-8D09-99114F449056}" destId="{B80CC200-A9EF-C040-88FE-83976222DF5A}" srcOrd="0" destOrd="0" presId="urn:microsoft.com/office/officeart/2005/8/layout/list1"/>
    <dgm:cxn modelId="{E1D2BB61-67C4-B749-A16C-2171FDCEE86F}" type="presParOf" srcId="{B80CC200-A9EF-C040-88FE-83976222DF5A}" destId="{7D8FECD0-BF10-9E4D-A506-217B6F0717B9}" srcOrd="0" destOrd="0" presId="urn:microsoft.com/office/officeart/2005/8/layout/list1"/>
    <dgm:cxn modelId="{58CE0EE9-78FF-0741-B9B5-D2AD30DEDBBA}" type="presParOf" srcId="{B80CC200-A9EF-C040-88FE-83976222DF5A}" destId="{8D69AFDD-2582-1E4A-AEE0-5536C1D2021A}" srcOrd="1" destOrd="0" presId="urn:microsoft.com/office/officeart/2005/8/layout/list1"/>
    <dgm:cxn modelId="{65E10A25-76DC-3740-AC06-770B1EA020B2}" type="presParOf" srcId="{C3390D79-1A83-5749-8D09-99114F449056}" destId="{3EC00236-DBCC-524E-BC8B-9996F1E44A4F}" srcOrd="1" destOrd="0" presId="urn:microsoft.com/office/officeart/2005/8/layout/list1"/>
    <dgm:cxn modelId="{F1D86FE9-D2D7-3142-A897-D758F26C3F59}" type="presParOf" srcId="{C3390D79-1A83-5749-8D09-99114F449056}" destId="{A3EEC6BF-C497-674A-B7D9-8FB1DF4628A8}" srcOrd="2" destOrd="0" presId="urn:microsoft.com/office/officeart/2005/8/layout/list1"/>
    <dgm:cxn modelId="{5A60AC61-DDBA-C04C-9756-8799BE6D1EDC}" type="presParOf" srcId="{C3390D79-1A83-5749-8D09-99114F449056}" destId="{B852799F-2A58-CD48-A0C0-F06689444D7B}" srcOrd="3" destOrd="0" presId="urn:microsoft.com/office/officeart/2005/8/layout/list1"/>
    <dgm:cxn modelId="{4852F3DA-E598-6B48-B8E3-A06C9D7C0297}" type="presParOf" srcId="{C3390D79-1A83-5749-8D09-99114F449056}" destId="{9E504965-90A7-DA4E-8785-B2CDFCEDFB2A}" srcOrd="4" destOrd="0" presId="urn:microsoft.com/office/officeart/2005/8/layout/list1"/>
    <dgm:cxn modelId="{F94C093E-7950-2049-BA4A-42756EF3D3E0}" type="presParOf" srcId="{9E504965-90A7-DA4E-8785-B2CDFCEDFB2A}" destId="{8CDB2C48-B4ED-4C4D-B606-FED04F2C426D}" srcOrd="0" destOrd="0" presId="urn:microsoft.com/office/officeart/2005/8/layout/list1"/>
    <dgm:cxn modelId="{1E476408-F7CC-F64D-9CB9-E3741D6AAAD6}" type="presParOf" srcId="{9E504965-90A7-DA4E-8785-B2CDFCEDFB2A}" destId="{0FA940E5-DA64-E74C-9492-82B9651D1074}" srcOrd="1" destOrd="0" presId="urn:microsoft.com/office/officeart/2005/8/layout/list1"/>
    <dgm:cxn modelId="{47312F44-8E7C-4B48-9814-467909C320BE}" type="presParOf" srcId="{C3390D79-1A83-5749-8D09-99114F449056}" destId="{FF8D0032-D153-1849-97F4-2F65FE792D85}" srcOrd="5" destOrd="0" presId="urn:microsoft.com/office/officeart/2005/8/layout/list1"/>
    <dgm:cxn modelId="{690E84F4-6F33-6C48-BF2A-FDAD9A6614DC}" type="presParOf" srcId="{C3390D79-1A83-5749-8D09-99114F449056}" destId="{BA9034B7-B6F0-0249-B4E8-181D9C05406E}" srcOrd="6" destOrd="0" presId="urn:microsoft.com/office/officeart/2005/8/layout/list1"/>
    <dgm:cxn modelId="{7ED692FF-592E-4941-8921-12883304F728}" type="presParOf" srcId="{C3390D79-1A83-5749-8D09-99114F449056}" destId="{4A76C8CD-2A9B-6741-986A-81F0CF5A7843}" srcOrd="7" destOrd="0" presId="urn:microsoft.com/office/officeart/2005/8/layout/list1"/>
    <dgm:cxn modelId="{5A098CAC-448E-9D4D-9456-C8DC0E67E073}" type="presParOf" srcId="{C3390D79-1A83-5749-8D09-99114F449056}" destId="{25AB0DAE-8C63-5843-91C7-740F5C82C067}" srcOrd="8" destOrd="0" presId="urn:microsoft.com/office/officeart/2005/8/layout/list1"/>
    <dgm:cxn modelId="{2022FB35-100F-F64A-A30C-ECAFC875DADF}" type="presParOf" srcId="{25AB0DAE-8C63-5843-91C7-740F5C82C067}" destId="{DA49D9DC-8195-BB4F-9273-9891E90685F8}" srcOrd="0" destOrd="0" presId="urn:microsoft.com/office/officeart/2005/8/layout/list1"/>
    <dgm:cxn modelId="{7218481C-3327-254B-86E8-6DAD11078F81}" type="presParOf" srcId="{25AB0DAE-8C63-5843-91C7-740F5C82C067}" destId="{4202F9C8-DB24-1E49-A911-EFCC2702CDCE}" srcOrd="1" destOrd="0" presId="urn:microsoft.com/office/officeart/2005/8/layout/list1"/>
    <dgm:cxn modelId="{BA89FD1D-416A-1041-87CB-C02C54758F66}" type="presParOf" srcId="{C3390D79-1A83-5749-8D09-99114F449056}" destId="{60D41B4E-E7FD-7D4F-98FC-3395E47587DB}" srcOrd="9" destOrd="0" presId="urn:microsoft.com/office/officeart/2005/8/layout/list1"/>
    <dgm:cxn modelId="{3A85C0F9-FAAC-CB46-B854-1C2162ADCFC5}" type="presParOf" srcId="{C3390D79-1A83-5749-8D09-99114F449056}" destId="{85D2730B-A06B-9C44-B442-C700666D23F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6C95B-0847-4A4C-A5F3-0F0D3255591A}">
      <dsp:nvSpPr>
        <dsp:cNvPr id="0" name=""/>
        <dsp:cNvSpPr/>
      </dsp:nvSpPr>
      <dsp:spPr>
        <a:xfrm>
          <a:off x="0" y="13829"/>
          <a:ext cx="2977682" cy="178660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Hindsight is 20/20</a:t>
          </a:r>
        </a:p>
      </dsp:txBody>
      <dsp:txXfrm>
        <a:off x="0" y="13829"/>
        <a:ext cx="2977682" cy="1786609"/>
      </dsp:txXfrm>
    </dsp:sp>
    <dsp:sp modelId="{3D573F92-D17F-9A45-8431-B54D3EB7A885}">
      <dsp:nvSpPr>
        <dsp:cNvPr id="0" name=""/>
        <dsp:cNvSpPr/>
      </dsp:nvSpPr>
      <dsp:spPr>
        <a:xfrm>
          <a:off x="3275450" y="13829"/>
          <a:ext cx="2977682" cy="178660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Self-forgiveness</a:t>
          </a:r>
        </a:p>
      </dsp:txBody>
      <dsp:txXfrm>
        <a:off x="3275450" y="13829"/>
        <a:ext cx="2977682" cy="1786609"/>
      </dsp:txXfrm>
    </dsp:sp>
    <dsp:sp modelId="{2737B76D-9459-4946-BD55-3DAE4815E80A}">
      <dsp:nvSpPr>
        <dsp:cNvPr id="0" name=""/>
        <dsp:cNvSpPr/>
      </dsp:nvSpPr>
      <dsp:spPr>
        <a:xfrm>
          <a:off x="6550901" y="13829"/>
          <a:ext cx="2977682" cy="178660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Forgiveness of others</a:t>
          </a:r>
        </a:p>
      </dsp:txBody>
      <dsp:txXfrm>
        <a:off x="6550901" y="13829"/>
        <a:ext cx="2977682" cy="1786609"/>
      </dsp:txXfrm>
    </dsp:sp>
    <dsp:sp modelId="{3BC465F5-B3DF-8649-8955-1399DF6A712F}">
      <dsp:nvSpPr>
        <dsp:cNvPr id="0" name=""/>
        <dsp:cNvSpPr/>
      </dsp:nvSpPr>
      <dsp:spPr>
        <a:xfrm>
          <a:off x="1637725" y="2098207"/>
          <a:ext cx="2977682" cy="17866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Advocacy</a:t>
          </a:r>
        </a:p>
      </dsp:txBody>
      <dsp:txXfrm>
        <a:off x="1637725" y="2098207"/>
        <a:ext cx="2977682" cy="1786609"/>
      </dsp:txXfrm>
    </dsp:sp>
    <dsp:sp modelId="{7ED24F85-7DCE-F34B-8802-159514BC6E6B}">
      <dsp:nvSpPr>
        <dsp:cNvPr id="0" name=""/>
        <dsp:cNvSpPr/>
      </dsp:nvSpPr>
      <dsp:spPr>
        <a:xfrm>
          <a:off x="4913176" y="2098207"/>
          <a:ext cx="2977682" cy="178660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Helping others </a:t>
          </a:r>
        </a:p>
      </dsp:txBody>
      <dsp:txXfrm>
        <a:off x="4913176" y="2098207"/>
        <a:ext cx="2977682" cy="1786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9882F-959E-4641-A1E8-C17841462D4D}">
      <dsp:nvSpPr>
        <dsp:cNvPr id="0" name=""/>
        <dsp:cNvSpPr/>
      </dsp:nvSpPr>
      <dsp:spPr>
        <a:xfrm>
          <a:off x="0" y="1377"/>
          <a:ext cx="6034656" cy="17901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Breathing techniques</a:t>
          </a:r>
        </a:p>
      </dsp:txBody>
      <dsp:txXfrm>
        <a:off x="87385" y="88762"/>
        <a:ext cx="5859886" cy="1615330"/>
      </dsp:txXfrm>
    </dsp:sp>
    <dsp:sp modelId="{3E3399AD-3656-C945-9DE2-46BB3E028FDB}">
      <dsp:nvSpPr>
        <dsp:cNvPr id="0" name=""/>
        <dsp:cNvSpPr/>
      </dsp:nvSpPr>
      <dsp:spPr>
        <a:xfrm>
          <a:off x="0" y="1921077"/>
          <a:ext cx="6034656" cy="1790100"/>
        </a:xfrm>
        <a:prstGeom prst="roundRect">
          <a:avLst/>
        </a:prstGeom>
        <a:gradFill rotWithShape="0">
          <a:gsLst>
            <a:gs pos="0">
              <a:schemeClr val="accent2">
                <a:hueOff val="-748426"/>
                <a:satOff val="-337"/>
                <a:lumOff val="3529"/>
                <a:alphaOff val="0"/>
                <a:satMod val="103000"/>
                <a:lumMod val="102000"/>
                <a:tint val="94000"/>
              </a:schemeClr>
            </a:gs>
            <a:gs pos="50000">
              <a:schemeClr val="accent2">
                <a:hueOff val="-748426"/>
                <a:satOff val="-337"/>
                <a:lumOff val="3529"/>
                <a:alphaOff val="0"/>
                <a:satMod val="110000"/>
                <a:lumMod val="100000"/>
                <a:shade val="100000"/>
              </a:schemeClr>
            </a:gs>
            <a:gs pos="100000">
              <a:schemeClr val="accent2">
                <a:hueOff val="-748426"/>
                <a:satOff val="-337"/>
                <a:lumOff val="35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Mantras</a:t>
          </a:r>
        </a:p>
      </dsp:txBody>
      <dsp:txXfrm>
        <a:off x="87385" y="2008462"/>
        <a:ext cx="5859886" cy="1615330"/>
      </dsp:txXfrm>
    </dsp:sp>
    <dsp:sp modelId="{72F795BE-6448-934B-B2B1-8EDEC1A23004}">
      <dsp:nvSpPr>
        <dsp:cNvPr id="0" name=""/>
        <dsp:cNvSpPr/>
      </dsp:nvSpPr>
      <dsp:spPr>
        <a:xfrm>
          <a:off x="0" y="3840777"/>
          <a:ext cx="6034656" cy="1790100"/>
        </a:xfrm>
        <a:prstGeom prst="roundRect">
          <a:avLst/>
        </a:prstGeom>
        <a:gradFill rotWithShape="0">
          <a:gsLst>
            <a:gs pos="0">
              <a:schemeClr val="accent2">
                <a:hueOff val="-1496852"/>
                <a:satOff val="-674"/>
                <a:lumOff val="7057"/>
                <a:alphaOff val="0"/>
                <a:satMod val="103000"/>
                <a:lumMod val="102000"/>
                <a:tint val="94000"/>
              </a:schemeClr>
            </a:gs>
            <a:gs pos="50000">
              <a:schemeClr val="accent2">
                <a:hueOff val="-1496852"/>
                <a:satOff val="-674"/>
                <a:lumOff val="7057"/>
                <a:alphaOff val="0"/>
                <a:satMod val="110000"/>
                <a:lumMod val="100000"/>
                <a:shade val="100000"/>
              </a:schemeClr>
            </a:gs>
            <a:gs pos="100000">
              <a:schemeClr val="accent2">
                <a:hueOff val="-1496852"/>
                <a:satOff val="-674"/>
                <a:lumOff val="70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Contemplative prayer/meditation</a:t>
          </a:r>
        </a:p>
      </dsp:txBody>
      <dsp:txXfrm>
        <a:off x="87385" y="3928162"/>
        <a:ext cx="5859886" cy="1615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E8AD8-332A-5240-9C15-3A66A43DE76C}">
      <dsp:nvSpPr>
        <dsp:cNvPr id="0" name=""/>
        <dsp:cNvSpPr/>
      </dsp:nvSpPr>
      <dsp:spPr>
        <a:xfrm>
          <a:off x="0" y="957010"/>
          <a:ext cx="2679914" cy="17017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EFF9F5D-D402-FF42-845F-D3BE75B97CBD}">
      <dsp:nvSpPr>
        <dsp:cNvPr id="0" name=""/>
        <dsp:cNvSpPr/>
      </dsp:nvSpPr>
      <dsp:spPr>
        <a:xfrm>
          <a:off x="297768" y="1239890"/>
          <a:ext cx="2679914" cy="17017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Forgiveness: self and others </a:t>
          </a:r>
        </a:p>
      </dsp:txBody>
      <dsp:txXfrm>
        <a:off x="347610" y="1289732"/>
        <a:ext cx="2580230" cy="1602061"/>
      </dsp:txXfrm>
    </dsp:sp>
    <dsp:sp modelId="{0B8789A2-5B44-0B4D-8200-973E6C27965C}">
      <dsp:nvSpPr>
        <dsp:cNvPr id="0" name=""/>
        <dsp:cNvSpPr/>
      </dsp:nvSpPr>
      <dsp:spPr>
        <a:xfrm>
          <a:off x="3275450" y="957010"/>
          <a:ext cx="2679914" cy="17017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B37A47F-EE6A-6B48-BC12-791FB3BCAE21}">
      <dsp:nvSpPr>
        <dsp:cNvPr id="0" name=""/>
        <dsp:cNvSpPr/>
      </dsp:nvSpPr>
      <dsp:spPr>
        <a:xfrm>
          <a:off x="3573219" y="1239890"/>
          <a:ext cx="2679914" cy="17017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One act does not represent your whole person </a:t>
          </a:r>
        </a:p>
      </dsp:txBody>
      <dsp:txXfrm>
        <a:off x="3623061" y="1289732"/>
        <a:ext cx="2580230" cy="1602061"/>
      </dsp:txXfrm>
    </dsp:sp>
    <dsp:sp modelId="{EC3A1B5C-75E1-E44A-A6A2-E26364D58B1A}">
      <dsp:nvSpPr>
        <dsp:cNvPr id="0" name=""/>
        <dsp:cNvSpPr/>
      </dsp:nvSpPr>
      <dsp:spPr>
        <a:xfrm>
          <a:off x="6550901" y="957010"/>
          <a:ext cx="2679914" cy="170174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546B096-3742-E04E-B9D1-7E05DBE470DE}">
      <dsp:nvSpPr>
        <dsp:cNvPr id="0" name=""/>
        <dsp:cNvSpPr/>
      </dsp:nvSpPr>
      <dsp:spPr>
        <a:xfrm>
          <a:off x="6848669" y="1239890"/>
          <a:ext cx="2679914" cy="17017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It’s not your fault </a:t>
          </a:r>
        </a:p>
      </dsp:txBody>
      <dsp:txXfrm>
        <a:off x="6898511" y="1289732"/>
        <a:ext cx="2580230" cy="1602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C6BF-C497-674A-B7D9-8FB1DF4628A8}">
      <dsp:nvSpPr>
        <dsp:cNvPr id="0" name=""/>
        <dsp:cNvSpPr/>
      </dsp:nvSpPr>
      <dsp:spPr>
        <a:xfrm>
          <a:off x="0" y="431698"/>
          <a:ext cx="6427038" cy="730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D69AFDD-2582-1E4A-AEE0-5536C1D2021A}">
      <dsp:nvSpPr>
        <dsp:cNvPr id="0" name=""/>
        <dsp:cNvSpPr/>
      </dsp:nvSpPr>
      <dsp:spPr>
        <a:xfrm>
          <a:off x="321351" y="3658"/>
          <a:ext cx="4498926" cy="8560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049" tIns="0" rIns="170049" bIns="0" numCol="1" spcCol="1270" anchor="ctr" anchorCtr="0">
          <a:noAutofit/>
        </a:bodyPr>
        <a:lstStyle/>
        <a:p>
          <a:pPr marL="0" lvl="0" indent="0" algn="l" defTabSz="1289050">
            <a:lnSpc>
              <a:spcPct val="90000"/>
            </a:lnSpc>
            <a:spcBef>
              <a:spcPct val="0"/>
            </a:spcBef>
            <a:spcAft>
              <a:spcPct val="35000"/>
            </a:spcAft>
            <a:buNone/>
          </a:pPr>
          <a:r>
            <a:rPr lang="en-US" sz="2900" kern="1200"/>
            <a:t>God’s love and grace. </a:t>
          </a:r>
        </a:p>
      </dsp:txBody>
      <dsp:txXfrm>
        <a:off x="363141" y="45448"/>
        <a:ext cx="4415346" cy="772500"/>
      </dsp:txXfrm>
    </dsp:sp>
    <dsp:sp modelId="{BA9034B7-B6F0-0249-B4E8-181D9C05406E}">
      <dsp:nvSpPr>
        <dsp:cNvPr id="0" name=""/>
        <dsp:cNvSpPr/>
      </dsp:nvSpPr>
      <dsp:spPr>
        <a:xfrm>
          <a:off x="0" y="1747138"/>
          <a:ext cx="6427038" cy="7308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A940E5-DA64-E74C-9492-82B9651D1074}">
      <dsp:nvSpPr>
        <dsp:cNvPr id="0" name=""/>
        <dsp:cNvSpPr/>
      </dsp:nvSpPr>
      <dsp:spPr>
        <a:xfrm>
          <a:off x="321351" y="1319098"/>
          <a:ext cx="4498926" cy="8560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049" tIns="0" rIns="170049" bIns="0" numCol="1" spcCol="1270" anchor="ctr" anchorCtr="0">
          <a:noAutofit/>
        </a:bodyPr>
        <a:lstStyle/>
        <a:p>
          <a:pPr marL="0" lvl="0" indent="0" algn="l" defTabSz="1289050">
            <a:lnSpc>
              <a:spcPct val="90000"/>
            </a:lnSpc>
            <a:spcBef>
              <a:spcPct val="0"/>
            </a:spcBef>
            <a:spcAft>
              <a:spcPct val="35000"/>
            </a:spcAft>
            <a:buNone/>
          </a:pPr>
          <a:r>
            <a:rPr lang="en-US" sz="2900" kern="1200"/>
            <a:t>Confession or penance. </a:t>
          </a:r>
        </a:p>
      </dsp:txBody>
      <dsp:txXfrm>
        <a:off x="363141" y="1360888"/>
        <a:ext cx="4415346" cy="772500"/>
      </dsp:txXfrm>
    </dsp:sp>
    <dsp:sp modelId="{85D2730B-A06B-9C44-B442-C700666D23FA}">
      <dsp:nvSpPr>
        <dsp:cNvPr id="0" name=""/>
        <dsp:cNvSpPr/>
      </dsp:nvSpPr>
      <dsp:spPr>
        <a:xfrm>
          <a:off x="0" y="3062578"/>
          <a:ext cx="6427038" cy="7308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202F9C8-DB24-1E49-A911-EFCC2702CDCE}">
      <dsp:nvSpPr>
        <dsp:cNvPr id="0" name=""/>
        <dsp:cNvSpPr/>
      </dsp:nvSpPr>
      <dsp:spPr>
        <a:xfrm>
          <a:off x="321351" y="2634538"/>
          <a:ext cx="4498926" cy="85608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049" tIns="0" rIns="170049" bIns="0" numCol="1" spcCol="1270" anchor="ctr" anchorCtr="0">
          <a:noAutofit/>
        </a:bodyPr>
        <a:lstStyle/>
        <a:p>
          <a:pPr marL="0" lvl="0" indent="0" algn="l" defTabSz="1289050">
            <a:lnSpc>
              <a:spcPct val="90000"/>
            </a:lnSpc>
            <a:spcBef>
              <a:spcPct val="0"/>
            </a:spcBef>
            <a:spcAft>
              <a:spcPct val="35000"/>
            </a:spcAft>
            <a:buNone/>
          </a:pPr>
          <a:r>
            <a:rPr lang="en-US" sz="2900" kern="1200"/>
            <a:t>Establish new life goals. </a:t>
          </a:r>
        </a:p>
      </dsp:txBody>
      <dsp:txXfrm>
        <a:off x="363141" y="2676328"/>
        <a:ext cx="4415346"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A81B2-E622-F449-8091-F1D55B162F87}"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15A92-38DE-C347-B188-DC88F04F0360}" type="slidenum">
              <a:rPr lang="en-US" smtClean="0"/>
              <a:t>‹#›</a:t>
            </a:fld>
            <a:endParaRPr lang="en-US"/>
          </a:p>
        </p:txBody>
      </p:sp>
    </p:spTree>
    <p:extLst>
      <p:ext uri="{BB962C8B-B14F-4D97-AF65-F5344CB8AC3E}">
        <p14:creationId xmlns:p14="http://schemas.microsoft.com/office/powerpoint/2010/main" val="343617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15A92-38DE-C347-B188-DC88F04F0360}" type="slidenum">
              <a:rPr lang="en-US" smtClean="0"/>
              <a:t>1</a:t>
            </a:fld>
            <a:endParaRPr lang="en-US"/>
          </a:p>
        </p:txBody>
      </p:sp>
    </p:spTree>
    <p:extLst>
      <p:ext uri="{BB962C8B-B14F-4D97-AF65-F5344CB8AC3E}">
        <p14:creationId xmlns:p14="http://schemas.microsoft.com/office/powerpoint/2010/main" val="174634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Breathing techniques:</a:t>
            </a:r>
            <a:r>
              <a:rPr lang="en-US" dirty="0"/>
              <a:t> </a:t>
            </a:r>
            <a:r>
              <a:rPr lang="en-US" sz="1200" kern="1200" dirty="0">
                <a:solidFill>
                  <a:schemeClr val="tx1"/>
                </a:solidFill>
                <a:effectLst/>
                <a:latin typeface="+mn-lt"/>
                <a:ea typeface="+mn-ea"/>
                <a:cs typeface="+mn-cs"/>
              </a:rPr>
              <a:t>In this technique, the person breathes in slowly and deeply for approximately 3-4 seconds, holds it for 3-4 seconds, breathes out 4-5 seconds, pauses for 2-3 seconds, and then repeats. While breathing, the person concentrates on relaxing the entire body. This technique can be done standing, sitting, or lying down. The breathing should be slow and rhythmic, and the person needs to generally breathe out longer than in to avoid feeling like they are filing up with air.</a:t>
            </a:r>
          </a:p>
          <a:p>
            <a:endParaRPr lang="en-US" dirty="0"/>
          </a:p>
          <a:p>
            <a:r>
              <a:rPr lang="en-US" b="1" dirty="0"/>
              <a:t>Mantras: </a:t>
            </a:r>
            <a:r>
              <a:rPr lang="en-US" sz="1200" kern="1200" dirty="0">
                <a:solidFill>
                  <a:schemeClr val="tx1"/>
                </a:solidFill>
                <a:effectLst/>
                <a:latin typeface="+mn-lt"/>
                <a:ea typeface="+mn-ea"/>
                <a:cs typeface="+mn-cs"/>
              </a:rPr>
              <a:t>Mantras are simple phrases that are repeated over and over, either verbally or in the mind. A mantra phrase can be anything that helps a person feel better. For instance, a person might use words like, peace, joy, calm, or safety. She might say things like, I am okay, I am safe, etc. Religious people can repeat phrases or</a:t>
            </a:r>
          </a:p>
          <a:p>
            <a:r>
              <a:rPr lang="en-US" sz="1200" kern="1200" dirty="0">
                <a:solidFill>
                  <a:schemeClr val="tx1"/>
                </a:solidFill>
                <a:effectLst/>
                <a:latin typeface="+mn-lt"/>
                <a:ea typeface="+mn-ea"/>
                <a:cs typeface="+mn-cs"/>
              </a:rPr>
              <a:t>names from their scriptures. Whatever the person uses, she should repeat the phrase slowly, while focusing on relaxing. This technique can be combined with the breathing technique.</a:t>
            </a:r>
          </a:p>
          <a:p>
            <a:endParaRPr lang="en-US" b="1" dirty="0"/>
          </a:p>
          <a:p>
            <a:r>
              <a:rPr lang="en-US" b="1" dirty="0"/>
              <a:t>Contemplative prayer/meditation: </a:t>
            </a:r>
            <a:r>
              <a:rPr lang="en-US" sz="1200" kern="1200" dirty="0">
                <a:solidFill>
                  <a:schemeClr val="tx1"/>
                </a:solidFill>
                <a:effectLst/>
                <a:latin typeface="+mn-lt"/>
                <a:ea typeface="+mn-ea"/>
                <a:cs typeface="+mn-cs"/>
              </a:rPr>
              <a:t>In the contemplative prayer and/or meditation method the veteran recites scripture, poetry, or meditative literature while concentrating deeply on the words and their meaning for the person’s life. Icons, such as prayer beads, medallions, or crystals are often used in conjunction with this approach. Praying the Rosary is a good example of this practice. Mantras do not need to be religious in nature.</a:t>
            </a:r>
          </a:p>
          <a:p>
            <a:endParaRPr lang="en-US" b="1" dirty="0"/>
          </a:p>
          <a:p>
            <a:r>
              <a:rPr lang="en-US" b="0" dirty="0"/>
              <a:t>What are some techniques you have used to help someone refocus their mind or calm their emotions?</a:t>
            </a:r>
          </a:p>
        </p:txBody>
      </p:sp>
      <p:sp>
        <p:nvSpPr>
          <p:cNvPr id="4" name="Slide Number Placeholder 3"/>
          <p:cNvSpPr>
            <a:spLocks noGrp="1"/>
          </p:cNvSpPr>
          <p:nvPr>
            <p:ph type="sldNum" sz="quarter" idx="5"/>
          </p:nvPr>
        </p:nvSpPr>
        <p:spPr/>
        <p:txBody>
          <a:bodyPr/>
          <a:lstStyle/>
          <a:p>
            <a:fld id="{A6615A92-38DE-C347-B188-DC88F04F0360}" type="slidenum">
              <a:rPr lang="en-US" smtClean="0"/>
              <a:t>10</a:t>
            </a:fld>
            <a:endParaRPr lang="en-US"/>
          </a:p>
        </p:txBody>
      </p:sp>
    </p:spTree>
    <p:extLst>
      <p:ext uri="{BB962C8B-B14F-4D97-AF65-F5344CB8AC3E}">
        <p14:creationId xmlns:p14="http://schemas.microsoft.com/office/powerpoint/2010/main" val="107902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Sometimes people have guilt and shame for legitimate reasons, such as when they violate some personal, religious, or community law. It is also common for people to feel guilt and shame for things that happen to them that are a violation of one of those types of law, even though the incident may not have been their fault at all. Survivors often feel that they should have done something to stop it. They feel judged by others. The wheels of Justice turn very slowly. Victims might not feel that they are important to the system. Sometimes people feel that God is punishing them for other misdeeds.</a:t>
            </a:r>
          </a:p>
          <a:p>
            <a:endParaRPr lang="en-US" dirty="0"/>
          </a:p>
          <a:p>
            <a:endParaRPr lang="en-US" dirty="0"/>
          </a:p>
        </p:txBody>
      </p:sp>
      <p:sp>
        <p:nvSpPr>
          <p:cNvPr id="4" name="Slide Number Placeholder 3"/>
          <p:cNvSpPr>
            <a:spLocks noGrp="1"/>
          </p:cNvSpPr>
          <p:nvPr>
            <p:ph type="sldNum" sz="quarter" idx="5"/>
          </p:nvPr>
        </p:nvSpPr>
        <p:spPr/>
        <p:txBody>
          <a:bodyPr/>
          <a:lstStyle/>
          <a:p>
            <a:fld id="{A6615A92-38DE-C347-B188-DC88F04F0360}" type="slidenum">
              <a:rPr lang="en-US" smtClean="0"/>
              <a:t>11</a:t>
            </a:fld>
            <a:endParaRPr lang="en-US"/>
          </a:p>
        </p:txBody>
      </p:sp>
    </p:spTree>
    <p:extLst>
      <p:ext uri="{BB962C8B-B14F-4D97-AF65-F5344CB8AC3E}">
        <p14:creationId xmlns:p14="http://schemas.microsoft.com/office/powerpoint/2010/main" val="345243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all of these special themes, the situations can be quite complex. Here are some ideas that could be useful in some cases: </a:t>
            </a:r>
          </a:p>
          <a:p>
            <a:pPr marL="171450" indent="-171450">
              <a:buFont typeface="Arial" panose="020B0604020202020204" pitchFamily="34" charset="0"/>
              <a:buChar char="•"/>
            </a:pPr>
            <a:r>
              <a:rPr lang="en-US" dirty="0"/>
              <a:t>Forgiveness of self and others: </a:t>
            </a:r>
            <a:r>
              <a:rPr lang="en-US" sz="1200" kern="1200" dirty="0">
                <a:solidFill>
                  <a:schemeClr val="tx1"/>
                </a:solidFill>
                <a:effectLst/>
                <a:latin typeface="+mn-lt"/>
                <a:ea typeface="+mn-ea"/>
                <a:cs typeface="+mn-cs"/>
              </a:rPr>
              <a:t>People of the cloth have a lot to say about guilt, shame, and forgiveness. People need to hear those messages. If a person feels guilt and shame for something they have done, then they need to know that nothing is too terrible for God to forgive. From a non-religious perspective, people need to know that forgiveness is an important step on the path to healing. </a:t>
            </a:r>
          </a:p>
          <a:p>
            <a:endParaRPr lang="en-US" sz="1200" kern="1200" dirty="0">
              <a:solidFill>
                <a:schemeClr val="tx1"/>
              </a:solidFill>
              <a:effectLst/>
              <a:latin typeface="+mn-lt"/>
              <a:ea typeface="+mn-ea"/>
              <a:cs typeface="+mn-cs"/>
            </a:endParaRPr>
          </a:p>
          <a:p>
            <a:pPr indent="-457200"/>
            <a:r>
              <a:rPr lang="en-US" sz="1200" kern="1200" dirty="0">
                <a:solidFill>
                  <a:schemeClr val="tx1"/>
                </a:solidFill>
                <a:effectLst/>
                <a:latin typeface="+mn-lt"/>
                <a:ea typeface="+mn-ea"/>
                <a:cs typeface="+mn-cs"/>
              </a:rPr>
              <a:t>     On the other hand, if the veteran was the victim, she may need to learn to forgive. However, I would caution you to tread lightly here. Telling a person that they need to forgive their attacker can evoke a strong reaction. It can come off as victim blaming or insensitive. But I do believe that everyone needs to come to a place where they can forgive themselves and others so that they can experience post traumatic growth.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One act does not represent your whole person: Clients can get into a mindset that because they did something horribly, their whole person is devoid of any value, that they are unredeemable. Counselors can help a person think about their whole person. In other words, you did something that you now feel bad about, but haven’t you done many other good things in your life? Haven’t you helped others? Don’t you do many good, honest, ethical things throughout the day?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It’s not your fault: Survivors often feel that they should have done something to stop what happened to them; or, they might have survivor’s guilt – why did I survive while others died? Counsellors can help survivors understand that they were disempowered at the time the thing happened to them if they were victims. In the case of survivor’s guilt, counselors could ask clients why they think they don’t deserve to be the one that survived.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are some other ways you could help a person with shame and guilt?</a:t>
            </a:r>
          </a:p>
        </p:txBody>
      </p:sp>
      <p:sp>
        <p:nvSpPr>
          <p:cNvPr id="4" name="Slide Number Placeholder 3"/>
          <p:cNvSpPr>
            <a:spLocks noGrp="1"/>
          </p:cNvSpPr>
          <p:nvPr>
            <p:ph type="sldNum" sz="quarter" idx="5"/>
          </p:nvPr>
        </p:nvSpPr>
        <p:spPr/>
        <p:txBody>
          <a:bodyPr/>
          <a:lstStyle/>
          <a:p>
            <a:fld id="{A6615A92-38DE-C347-B188-DC88F04F0360}" type="slidenum">
              <a:rPr lang="en-US" smtClean="0"/>
              <a:t>12</a:t>
            </a:fld>
            <a:endParaRPr lang="en-US"/>
          </a:p>
        </p:txBody>
      </p:sp>
    </p:spTree>
    <p:extLst>
      <p:ext uri="{BB962C8B-B14F-4D97-AF65-F5344CB8AC3E}">
        <p14:creationId xmlns:p14="http://schemas.microsoft.com/office/powerpoint/2010/main" val="1561575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a tragic event, veterans often feel a loss of identity or they change their personality to accommodate the new normal. In our study with women veterans, many of them entered the military as outgoing, friendly, and talkative people. After sexual assaults, they became quiet, isolated, and closed off. Instead of using clothes to</a:t>
            </a:r>
          </a:p>
          <a:p>
            <a:r>
              <a:rPr lang="en-US" sz="1200" kern="1200" dirty="0">
                <a:solidFill>
                  <a:schemeClr val="tx1"/>
                </a:solidFill>
                <a:effectLst/>
                <a:latin typeface="+mn-lt"/>
                <a:ea typeface="+mn-ea"/>
                <a:cs typeface="+mn-cs"/>
              </a:rPr>
              <a:t>accentuate their womanly features, they dressed to hide their femininity. They no longer recognized the people they became. This loss of identity was quite common in our study.</a:t>
            </a:r>
          </a:p>
          <a:p>
            <a:endParaRPr lang="en-US" dirty="0"/>
          </a:p>
          <a:p>
            <a:r>
              <a:rPr lang="en-US" sz="1200" kern="1200" dirty="0">
                <a:solidFill>
                  <a:schemeClr val="tx1"/>
                </a:solidFill>
                <a:effectLst/>
                <a:latin typeface="+mn-lt"/>
                <a:ea typeface="+mn-ea"/>
                <a:cs typeface="+mn-cs"/>
              </a:rPr>
              <a:t>What can you do to help someone regain their identity or craft a new one? (Let the audience answer this).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providers can do here is help people understand that their experiences are part of their history, but they don’t have to be defined by that history. People can absorb an experience, learn whatever valuable lessons they can, and use the event as a catalyst for growth. Providers can help clients set new identity goals by asking questions like, who do you really want to be? Can you see this time in your life as an opportunity to work on personal attributes that you want to change? Do you believe that you can restore the traits that you really liked about yourself? Are you willing to work towards those goals?</a:t>
            </a:r>
          </a:p>
          <a:p>
            <a:endParaRPr lang="en-US" dirty="0"/>
          </a:p>
          <a:p>
            <a:r>
              <a:rPr lang="en-US" dirty="0"/>
              <a:t>Other ideas include leading clients through restorative prayers and helping them identify with people in sacred scripture. There are both secular and spiritual self-help books that supporters can recommend to clients. </a:t>
            </a:r>
          </a:p>
        </p:txBody>
      </p:sp>
      <p:sp>
        <p:nvSpPr>
          <p:cNvPr id="4" name="Slide Number Placeholder 3"/>
          <p:cNvSpPr>
            <a:spLocks noGrp="1"/>
          </p:cNvSpPr>
          <p:nvPr>
            <p:ph type="sldNum" sz="quarter" idx="5"/>
          </p:nvPr>
        </p:nvSpPr>
        <p:spPr/>
        <p:txBody>
          <a:bodyPr/>
          <a:lstStyle/>
          <a:p>
            <a:fld id="{A6615A92-38DE-C347-B188-DC88F04F0360}" type="slidenum">
              <a:rPr lang="en-US" smtClean="0"/>
              <a:t>13</a:t>
            </a:fld>
            <a:endParaRPr lang="en-US"/>
          </a:p>
        </p:txBody>
      </p:sp>
    </p:spTree>
    <p:extLst>
      <p:ext uri="{BB962C8B-B14F-4D97-AF65-F5344CB8AC3E}">
        <p14:creationId xmlns:p14="http://schemas.microsoft.com/office/powerpoint/2010/main" val="3603997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Whether a person is the perpetrator or the victim of a morally injurious situation, it is often the case that she loses a great deal of self-worth. Survivors often feel that they have been reduced to something less than human – a body, a target, trash, etc. Perpetrators might feel that they have done something so terrible that they must be inhuman or that they are now unsalvageable. Perpetrators might mourn the loss of their career, family, etc.</a:t>
            </a:r>
          </a:p>
          <a:p>
            <a:endParaRPr lang="en-US" dirty="0"/>
          </a:p>
          <a:p>
            <a:r>
              <a:rPr lang="en-US" dirty="0"/>
              <a:t>Helping someone through self-esteem issues can be very difficult. Our self-esteem issues start when we are very young and get reinforced by our own interpretation of life events. </a:t>
            </a:r>
          </a:p>
        </p:txBody>
      </p:sp>
      <p:sp>
        <p:nvSpPr>
          <p:cNvPr id="4" name="Slide Number Placeholder 3"/>
          <p:cNvSpPr>
            <a:spLocks noGrp="1"/>
          </p:cNvSpPr>
          <p:nvPr>
            <p:ph type="sldNum" sz="quarter" idx="5"/>
          </p:nvPr>
        </p:nvSpPr>
        <p:spPr/>
        <p:txBody>
          <a:bodyPr/>
          <a:lstStyle/>
          <a:p>
            <a:fld id="{A6615A92-38DE-C347-B188-DC88F04F0360}" type="slidenum">
              <a:rPr lang="en-US" smtClean="0"/>
              <a:t>14</a:t>
            </a:fld>
            <a:endParaRPr lang="en-US"/>
          </a:p>
        </p:txBody>
      </p:sp>
    </p:spTree>
    <p:extLst>
      <p:ext uri="{BB962C8B-B14F-4D97-AF65-F5344CB8AC3E}">
        <p14:creationId xmlns:p14="http://schemas.microsoft.com/office/powerpoint/2010/main" val="3852192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Ministers can help people by: </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Reminding veterans of God’s love and grace and that they were created in the image of God. God has a much higher view of the person than the veteran has for herself.</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appropriate, a chaplain could lead a person through the sacraments of confession or penance. For instance, if a person felt unworthy of anything good because of some crime they committed.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Providers can help a person establish new goals for his life. New goals give a person focus and a new sense of purpose, accomplishment, and esteem.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615A92-38DE-C347-B188-DC88F04F0360}" type="slidenum">
              <a:rPr lang="en-US" smtClean="0"/>
              <a:t>15</a:t>
            </a:fld>
            <a:endParaRPr lang="en-US"/>
          </a:p>
        </p:txBody>
      </p:sp>
    </p:spTree>
    <p:extLst>
      <p:ext uri="{BB962C8B-B14F-4D97-AF65-F5344CB8AC3E}">
        <p14:creationId xmlns:p14="http://schemas.microsoft.com/office/powerpoint/2010/main" val="3648540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15A92-38DE-C347-B188-DC88F04F0360}" type="slidenum">
              <a:rPr lang="en-US" smtClean="0"/>
              <a:t>17</a:t>
            </a:fld>
            <a:endParaRPr lang="en-US"/>
          </a:p>
        </p:txBody>
      </p:sp>
    </p:spTree>
    <p:extLst>
      <p:ext uri="{BB962C8B-B14F-4D97-AF65-F5344CB8AC3E}">
        <p14:creationId xmlns:p14="http://schemas.microsoft.com/office/powerpoint/2010/main" val="163579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15A92-38DE-C347-B188-DC88F04F0360}" type="slidenum">
              <a:rPr lang="en-US" smtClean="0"/>
              <a:t>2</a:t>
            </a:fld>
            <a:endParaRPr lang="en-US"/>
          </a:p>
        </p:txBody>
      </p:sp>
    </p:spTree>
    <p:extLst>
      <p:ext uri="{BB962C8B-B14F-4D97-AF65-F5344CB8AC3E}">
        <p14:creationId xmlns:p14="http://schemas.microsoft.com/office/powerpoint/2010/main" val="51513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15A92-38DE-C347-B188-DC88F04F0360}" type="slidenum">
              <a:rPr lang="en-US" smtClean="0"/>
              <a:t>3</a:t>
            </a:fld>
            <a:endParaRPr lang="en-US"/>
          </a:p>
        </p:txBody>
      </p:sp>
    </p:spTree>
    <p:extLst>
      <p:ext uri="{BB962C8B-B14F-4D97-AF65-F5344CB8AC3E}">
        <p14:creationId xmlns:p14="http://schemas.microsoft.com/office/powerpoint/2010/main" val="2312108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15A92-38DE-C347-B188-DC88F04F0360}" type="slidenum">
              <a:rPr lang="en-US" smtClean="0"/>
              <a:t>4</a:t>
            </a:fld>
            <a:endParaRPr lang="en-US"/>
          </a:p>
        </p:txBody>
      </p:sp>
    </p:spTree>
    <p:extLst>
      <p:ext uri="{BB962C8B-B14F-4D97-AF65-F5344CB8AC3E}">
        <p14:creationId xmlns:p14="http://schemas.microsoft.com/office/powerpoint/2010/main" val="408244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 basic philosophy of ministry is a technique called narrative counseling. I first learned about this reading a book called </a:t>
            </a:r>
            <a:r>
              <a:rPr lang="en-US" sz="1200" i="1" kern="1200" dirty="0">
                <a:solidFill>
                  <a:schemeClr val="tx1"/>
                </a:solidFill>
                <a:effectLst/>
                <a:latin typeface="+mn-lt"/>
                <a:ea typeface="+mn-ea"/>
                <a:cs typeface="+mn-cs"/>
              </a:rPr>
              <a:t>Counseling Women: A Narrative, Pastoral Approach</a:t>
            </a:r>
            <a:r>
              <a:rPr lang="en-US" sz="1200" kern="1200" dirty="0">
                <a:solidFill>
                  <a:schemeClr val="tx1"/>
                </a:solidFill>
                <a:effectLst/>
                <a:latin typeface="+mn-lt"/>
                <a:ea typeface="+mn-ea"/>
                <a:cs typeface="+mn-cs"/>
              </a:rPr>
              <a:t> by Christie Cozad </a:t>
            </a:r>
            <a:r>
              <a:rPr lang="en-US" sz="1200" kern="1200" dirty="0" err="1">
                <a:solidFill>
                  <a:schemeClr val="tx1"/>
                </a:solidFill>
                <a:effectLst/>
                <a:latin typeface="+mn-lt"/>
                <a:ea typeface="+mn-ea"/>
                <a:cs typeface="+mn-cs"/>
              </a:rPr>
              <a:t>Neuger</a:t>
            </a:r>
            <a:r>
              <a:rPr lang="en-US" sz="1200" kern="1200" dirty="0">
                <a:solidFill>
                  <a:schemeClr val="tx1"/>
                </a:solidFill>
                <a:effectLst/>
                <a:latin typeface="+mn-lt"/>
                <a:ea typeface="+mn-ea"/>
                <a:cs typeface="+mn-cs"/>
              </a:rPr>
              <a:t> (Augsburg Fortress Publishers, 2001). In simple terms, the counselor gets the client to tell his or her story while the counselor listens for the themes in the person's narrative that speak to disempowerment, despair, confusion, etc. The counselor prompts the teller to reveal as much of their thoughts, experiences, and feelings as the person can during the session. The counselor's role is to actively listen, set aside judgment and partner with the person as he or she seeks relief. Part of that partnership is offering different ways that the person could think about his or her experiences. Normally, the best way to do this is to ask questions, such as ”What if you thought about it this way? Is there another way to think about that incident?,” etc. These alternative perspectives are designed to empower the person to move in a positive direction in his or her life. </a:t>
            </a:r>
          </a:p>
          <a:p>
            <a:endParaRPr lang="en-US" dirty="0"/>
          </a:p>
        </p:txBody>
      </p:sp>
      <p:sp>
        <p:nvSpPr>
          <p:cNvPr id="4" name="Slide Number Placeholder 3"/>
          <p:cNvSpPr>
            <a:spLocks noGrp="1"/>
          </p:cNvSpPr>
          <p:nvPr>
            <p:ph type="sldNum" sz="quarter" idx="5"/>
          </p:nvPr>
        </p:nvSpPr>
        <p:spPr/>
        <p:txBody>
          <a:bodyPr/>
          <a:lstStyle/>
          <a:p>
            <a:fld id="{A6615A92-38DE-C347-B188-DC88F04F0360}" type="slidenum">
              <a:rPr lang="en-US" smtClean="0"/>
              <a:t>5</a:t>
            </a:fld>
            <a:endParaRPr lang="en-US"/>
          </a:p>
        </p:txBody>
      </p:sp>
    </p:spTree>
    <p:extLst>
      <p:ext uri="{BB962C8B-B14F-4D97-AF65-F5344CB8AC3E}">
        <p14:creationId xmlns:p14="http://schemas.microsoft.com/office/powerpoint/2010/main" val="1548213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15A92-38DE-C347-B188-DC88F04F0360}" type="slidenum">
              <a:rPr lang="en-US" smtClean="0"/>
              <a:t>6</a:t>
            </a:fld>
            <a:endParaRPr lang="en-US"/>
          </a:p>
        </p:txBody>
      </p:sp>
    </p:spTree>
    <p:extLst>
      <p:ext uri="{BB962C8B-B14F-4D97-AF65-F5344CB8AC3E}">
        <p14:creationId xmlns:p14="http://schemas.microsoft.com/office/powerpoint/2010/main" val="310331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Disempowerment means that the person feels that there is nothing they can do to change her situation. For instance, they did something that they cannot forgive themselves for. The action they took is in the past, but they continue to punish themselves in the present. Since the thing that they did cannot be undone and there may not be a way to make direct amends, they feel powerless to change it. The person may also feel that what they did was so bad that they cannot possibly forgive themselves. They may feel separated from God and that God has rejected them.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Similar feelings may occur when something tragic happened TO the veteran, like a sexual assault. The veteran may feel that the system does not or did not care for them. That justice was not done and that other servicewomen will continue to be harmed. They feel disempowered to change a system that does not serve people as</a:t>
            </a:r>
          </a:p>
          <a:p>
            <a:r>
              <a:rPr lang="en-US" sz="1200" kern="1200" baseline="0" dirty="0">
                <a:solidFill>
                  <a:schemeClr val="tx1"/>
                </a:solidFill>
                <a:effectLst/>
                <a:latin typeface="+mn-lt"/>
                <a:ea typeface="+mn-ea"/>
                <a:cs typeface="+mn-cs"/>
              </a:rPr>
              <a:t>it should.</a:t>
            </a:r>
            <a:endParaRPr lang="en-US" sz="3600" kern="1200" baseline="0" dirty="0">
              <a:solidFill>
                <a:schemeClr val="tx1"/>
              </a:solidFill>
              <a:effectLst/>
              <a:latin typeface="+mn-lt"/>
              <a:ea typeface="+mn-ea"/>
              <a:cs typeface="+mn-cs"/>
            </a:endParaRPr>
          </a:p>
          <a:p>
            <a:endParaRPr lang="en-US" sz="36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What are some examples you can think of or that you encountered in your work of people who felt disempowered?</a:t>
            </a:r>
          </a:p>
        </p:txBody>
      </p:sp>
      <p:sp>
        <p:nvSpPr>
          <p:cNvPr id="4" name="Slide Number Placeholder 3"/>
          <p:cNvSpPr>
            <a:spLocks noGrp="1"/>
          </p:cNvSpPr>
          <p:nvPr>
            <p:ph type="sldNum" sz="quarter" idx="5"/>
          </p:nvPr>
        </p:nvSpPr>
        <p:spPr/>
        <p:txBody>
          <a:bodyPr/>
          <a:lstStyle/>
          <a:p>
            <a:fld id="{A6615A92-38DE-C347-B188-DC88F04F0360}" type="slidenum">
              <a:rPr lang="en-US" smtClean="0"/>
              <a:t>7</a:t>
            </a:fld>
            <a:endParaRPr lang="en-US"/>
          </a:p>
        </p:txBody>
      </p:sp>
    </p:spTree>
    <p:extLst>
      <p:ext uri="{BB962C8B-B14F-4D97-AF65-F5344CB8AC3E}">
        <p14:creationId xmlns:p14="http://schemas.microsoft.com/office/powerpoint/2010/main" val="104349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person feels disempowered because they did something in the past that they cannot change and are burdened with guilt, it may be useful to offer one or more of these ideas:</a:t>
            </a:r>
          </a:p>
          <a:p>
            <a:pPr marL="171450" indent="-171450">
              <a:buFont typeface="Arial" panose="020B0604020202020204" pitchFamily="34" charset="0"/>
              <a:buChar char="•"/>
            </a:pPr>
            <a:r>
              <a:rPr lang="en-US" dirty="0"/>
              <a:t>Hindsight is 20/20 – you made the best decision you could at the time. </a:t>
            </a:r>
          </a:p>
          <a:p>
            <a:pPr marL="171450" indent="-171450">
              <a:buFont typeface="Arial" panose="020B0604020202020204" pitchFamily="34" charset="0"/>
              <a:buChar char="•"/>
            </a:pPr>
            <a:r>
              <a:rPr lang="en-US" dirty="0"/>
              <a:t>At some point, you have to forgive yourself. Punishing yourself forever does not help you or anyone else. </a:t>
            </a:r>
          </a:p>
          <a:p>
            <a:pPr marL="171450" indent="-171450">
              <a:buFont typeface="Arial" panose="020B0604020202020204" pitchFamily="34" charset="0"/>
              <a:buChar char="•"/>
            </a:pPr>
            <a:r>
              <a:rPr lang="en-US" dirty="0"/>
              <a:t>Can you learn to forgive the other person? Is the bitterness and hate you feel toward them punishing them or you?</a:t>
            </a:r>
          </a:p>
          <a:p>
            <a:pPr marL="171450" indent="-171450">
              <a:buFont typeface="Arial" panose="020B0604020202020204" pitchFamily="34" charset="0"/>
              <a:buChar char="•"/>
            </a:pPr>
            <a:r>
              <a:rPr lang="en-US" dirty="0"/>
              <a:t>Advocacy means joining a non-profit organization or starting one to further the cause of justice, support, health, etc. </a:t>
            </a:r>
          </a:p>
          <a:p>
            <a:pPr marL="171450" indent="-171450">
              <a:buFont typeface="Arial" panose="020B0604020202020204" pitchFamily="34" charset="0"/>
              <a:buChar char="•"/>
            </a:pPr>
            <a:r>
              <a:rPr lang="en-US" dirty="0"/>
              <a:t>If you cannot make amends to the people you harmed, can you feel better by helping others? Since you were the victim of a crime, would it help you to help other victims?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615A92-38DE-C347-B188-DC88F04F0360}" type="slidenum">
              <a:rPr lang="en-US" smtClean="0"/>
              <a:t>8</a:t>
            </a:fld>
            <a:endParaRPr lang="en-US"/>
          </a:p>
        </p:txBody>
      </p:sp>
    </p:spTree>
    <p:extLst>
      <p:ext uri="{BB962C8B-B14F-4D97-AF65-F5344CB8AC3E}">
        <p14:creationId xmlns:p14="http://schemas.microsoft.com/office/powerpoint/2010/main" val="2693805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Sink holes are similar to disempowerment in that the person seems powerless to move on. This theme refers to moments the person relives over and over. These snapshots in time haunt the person and are vividly relived as if it happened yesterday. Sink holes also refers to feelings that people do not want but can’t seem to shake. For instance, a woman might think every day of a rape that happened to her years ago. The shame, guilt, helplessness, and pain visits her every night as if it happened just yesterday. She cannot shake the fear, fitfully sleeps with her lights on at night, and wakes up often to recheck that the doors and windows are locked.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Rene was raped by her doctor. She struggled with the after-effects and self-blame for decades: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graduated from therapy. I told myself I was going to stay in therapy. ‘I’m going to fix myself.’ And in 2012, I got out. February 2013, I was listening to a news piece and I heard about the women coming out of Iraq and some of those that had been sexually assaulted by a military doctor, and it broke me. I cried. I’ve had ear ringing ever since. I’ve been traumatized. Anxiety is more manageable now, but I hide a constant state of fear ... I don’t even know how to describe to you what my body did.”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615A92-38DE-C347-B188-DC88F04F0360}" type="slidenum">
              <a:rPr lang="en-US" smtClean="0"/>
              <a:t>9</a:t>
            </a:fld>
            <a:endParaRPr lang="en-US"/>
          </a:p>
        </p:txBody>
      </p:sp>
    </p:spTree>
    <p:extLst>
      <p:ext uri="{BB962C8B-B14F-4D97-AF65-F5344CB8AC3E}">
        <p14:creationId xmlns:p14="http://schemas.microsoft.com/office/powerpoint/2010/main" val="319387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r>
              <a:rPr lang="en-US"/>
              <a:t>9/11/22</a:t>
            </a:r>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r>
              <a:rPr lang="en-US"/>
              <a:t>Dr. Daniel L. Roberts, droberts@chaplainconsultants.com </a:t>
            </a:r>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356064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r>
              <a:rPr lang="en-US"/>
              <a:t>9/11/22</a:t>
            </a:r>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r>
              <a:rPr lang="en-US"/>
              <a:t>Dr. Daniel L. Roberts, droberts@chaplainconsultants.com </a:t>
            </a:r>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6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r>
              <a:rPr lang="en-US"/>
              <a:t>9/11/22</a:t>
            </a:r>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r>
              <a:rPr lang="en-US"/>
              <a:t>Dr. Daniel L. Roberts, droberts@chaplainconsultants.com </a:t>
            </a:r>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19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r>
              <a:rPr lang="en-US"/>
              <a:t>9/11/22</a:t>
            </a:r>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r>
              <a:rPr lang="en-US"/>
              <a:t>Dr. Daniel L. Roberts, droberts@chaplainconsultants.com </a:t>
            </a:r>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15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r>
              <a:rPr lang="en-US"/>
              <a:t>9/11/22</a:t>
            </a:r>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r>
              <a:rPr lang="en-US"/>
              <a:t>Dr. Daniel L. Roberts, droberts@chaplainconsultants.com </a:t>
            </a:r>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45416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r>
              <a:rPr lang="en-US"/>
              <a:t>9/11/22</a:t>
            </a:r>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r>
              <a:rPr lang="en-US"/>
              <a:t>Dr. Daniel L. Roberts, droberts@chaplainconsultants.com </a:t>
            </a:r>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51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r>
              <a:rPr lang="en-US"/>
              <a:t>9/11/22</a:t>
            </a:r>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r>
              <a:rPr lang="en-US"/>
              <a:t>Dr. Daniel L. Roberts, droberts@chaplainconsultants.com </a:t>
            </a:r>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369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r>
              <a:rPr lang="en-US"/>
              <a:t>9/11/22</a:t>
            </a:r>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r>
              <a:rPr lang="en-US"/>
              <a:t>Dr. Daniel L. Roberts, droberts@chaplainconsultants.com </a:t>
            </a:r>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00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r>
              <a:rPr lang="en-US"/>
              <a:t>9/11/22</a:t>
            </a:r>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r>
              <a:rPr lang="en-US"/>
              <a:t>Dr. Daniel L. Roberts, droberts@chaplainconsultants.com </a:t>
            </a:r>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78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r>
              <a:rPr lang="en-US"/>
              <a:t>9/11/22</a:t>
            </a:r>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r>
              <a:rPr lang="en-US"/>
              <a:t>Dr. Daniel L. Roberts, droberts@chaplainconsultants.com </a:t>
            </a:r>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16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r>
              <a:rPr lang="en-US"/>
              <a:t>9/11/22</a:t>
            </a:r>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r>
              <a:rPr lang="en-US"/>
              <a:t>Dr. Daniel L. Roberts, droberts@chaplainconsultants.com </a:t>
            </a:r>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r>
              <a:rPr lang="en-US"/>
              <a:t>9/11/22</a:t>
            </a:r>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Dr. Daniel L. Roberts, droberts@chaplainconsultants.com </a:t>
            </a:r>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288237944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hf hdr="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55FEE2E7-E558-400E-B779-B526133B7DD1}"/>
              </a:ext>
            </a:extLst>
          </p:cNvPr>
          <p:cNvPicPr>
            <a:picLocks noChangeAspect="1"/>
          </p:cNvPicPr>
          <p:nvPr/>
        </p:nvPicPr>
        <p:blipFill rotWithShape="1">
          <a:blip r:embed="rId3"/>
          <a:srcRect l="22277" r="28036" b="-1"/>
          <a:stretch/>
        </p:blipFill>
        <p:spPr>
          <a:xfrm>
            <a:off x="7087167" y="10"/>
            <a:ext cx="5104833" cy="6857990"/>
          </a:xfrm>
          <a:prstGeom prst="rect">
            <a:avLst/>
          </a:prstGeom>
        </p:spPr>
      </p:pic>
      <p:sp>
        <p:nvSpPr>
          <p:cNvPr id="11" name="Rectangle 10">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389"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389"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600C6A7-8DFB-E708-751C-7B3C9D1F0D15}"/>
              </a:ext>
            </a:extLst>
          </p:cNvPr>
          <p:cNvSpPr>
            <a:spLocks noGrp="1"/>
          </p:cNvSpPr>
          <p:nvPr>
            <p:ph type="ctrTitle"/>
          </p:nvPr>
        </p:nvSpPr>
        <p:spPr>
          <a:xfrm>
            <a:off x="565151" y="1247140"/>
            <a:ext cx="5657899" cy="3450844"/>
          </a:xfrm>
        </p:spPr>
        <p:txBody>
          <a:bodyPr>
            <a:normAutofit/>
          </a:bodyPr>
          <a:lstStyle/>
          <a:p>
            <a:pPr>
              <a:lnSpc>
                <a:spcPct val="90000"/>
              </a:lnSpc>
            </a:pPr>
            <a:r>
              <a:rPr lang="en-US" sz="5100" b="0" dirty="0"/>
              <a:t>Empowering Post-Traumatic Growth in Morally Injured People</a:t>
            </a:r>
            <a:endParaRPr lang="en-US" sz="5100" dirty="0"/>
          </a:p>
        </p:txBody>
      </p:sp>
      <p:sp>
        <p:nvSpPr>
          <p:cNvPr id="3" name="Subtitle 2">
            <a:extLst>
              <a:ext uri="{FF2B5EF4-FFF2-40B4-BE49-F238E27FC236}">
                <a16:creationId xmlns:a16="http://schemas.microsoft.com/office/drawing/2014/main" id="{2239C88A-EF63-4F2D-8208-20D1E9DC5522}"/>
              </a:ext>
            </a:extLst>
          </p:cNvPr>
          <p:cNvSpPr>
            <a:spLocks noGrp="1"/>
          </p:cNvSpPr>
          <p:nvPr>
            <p:ph type="subTitle" idx="1"/>
          </p:nvPr>
        </p:nvSpPr>
        <p:spPr>
          <a:xfrm>
            <a:off x="565151" y="4482548"/>
            <a:ext cx="6412119" cy="1604562"/>
          </a:xfrm>
        </p:spPr>
        <p:txBody>
          <a:bodyPr>
            <a:normAutofit/>
          </a:bodyPr>
          <a:lstStyle/>
          <a:p>
            <a:r>
              <a:rPr lang="en-US" sz="2000" dirty="0"/>
              <a:t>Dr. Daniel L. Roberts</a:t>
            </a:r>
            <a:br>
              <a:rPr lang="en-US" sz="2000" dirty="0"/>
            </a:br>
            <a:r>
              <a:rPr lang="en-US" sz="2000" dirty="0"/>
              <a:t>President &amp; CEO</a:t>
            </a:r>
            <a:br>
              <a:rPr lang="en-US" sz="2000" dirty="0"/>
            </a:br>
            <a:r>
              <a:rPr lang="en-US" sz="2000" dirty="0"/>
              <a:t>Moral Injury Support Network for Servicewomen, Inc. </a:t>
            </a:r>
            <a:br>
              <a:rPr lang="en-US" sz="2000" dirty="0"/>
            </a:br>
            <a:r>
              <a:rPr lang="en-US" sz="2000" dirty="0" err="1"/>
              <a:t>Droberts@chaplainconsultants.com</a:t>
            </a:r>
            <a:r>
              <a:rPr lang="en-US" sz="2000" dirty="0"/>
              <a:t> </a:t>
            </a:r>
          </a:p>
        </p:txBody>
      </p:sp>
    </p:spTree>
    <p:extLst>
      <p:ext uri="{BB962C8B-B14F-4D97-AF65-F5344CB8AC3E}">
        <p14:creationId xmlns:p14="http://schemas.microsoft.com/office/powerpoint/2010/main" val="369752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8C70C-E5C4-CD47-888C-FCB3373B6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8DDA3-B4FC-D445-AA06-C92ABAE24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88543" y="5476671"/>
            <a:ext cx="2770698" cy="138132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Rectangle 12">
            <a:extLst>
              <a:ext uri="{FF2B5EF4-FFF2-40B4-BE49-F238E27FC236}">
                <a16:creationId xmlns:a16="http://schemas.microsoft.com/office/drawing/2014/main" id="{9FD0692D-A304-5E4A-BCD9-C00690321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88542" y="4101177"/>
            <a:ext cx="1373567" cy="2756824"/>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126AAF7-CD82-B9D6-81E2-C02ED828BB15}"/>
              </a:ext>
            </a:extLst>
          </p:cNvPr>
          <p:cNvSpPr>
            <a:spLocks noGrp="1"/>
          </p:cNvSpPr>
          <p:nvPr>
            <p:ph type="title"/>
          </p:nvPr>
        </p:nvSpPr>
        <p:spPr>
          <a:xfrm>
            <a:off x="1388542" y="455362"/>
            <a:ext cx="3183457" cy="3392972"/>
          </a:xfrm>
        </p:spPr>
        <p:txBody>
          <a:bodyPr>
            <a:normAutofit/>
          </a:bodyPr>
          <a:lstStyle/>
          <a:p>
            <a:r>
              <a:rPr lang="en-US" sz="3700"/>
              <a:t>Alternative Perspectives</a:t>
            </a:r>
          </a:p>
        </p:txBody>
      </p:sp>
      <p:graphicFrame>
        <p:nvGraphicFramePr>
          <p:cNvPr id="5" name="Content Placeholder 2">
            <a:extLst>
              <a:ext uri="{FF2B5EF4-FFF2-40B4-BE49-F238E27FC236}">
                <a16:creationId xmlns:a16="http://schemas.microsoft.com/office/drawing/2014/main" id="{CAD4294B-7DFD-9402-3DCA-263B9A274DA7}"/>
              </a:ext>
            </a:extLst>
          </p:cNvPr>
          <p:cNvGraphicFramePr>
            <a:graphicFrameLocks noGrp="1"/>
          </p:cNvGraphicFramePr>
          <p:nvPr>
            <p:ph idx="1"/>
            <p:extLst>
              <p:ext uri="{D42A27DB-BD31-4B8C-83A1-F6EECF244321}">
                <p14:modId xmlns:p14="http://schemas.microsoft.com/office/powerpoint/2010/main" val="887459583"/>
              </p:ext>
            </p:extLst>
          </p:nvPr>
        </p:nvGraphicFramePr>
        <p:xfrm>
          <a:off x="5224244" y="409518"/>
          <a:ext cx="6034656" cy="5632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D0FCACC0-8A3B-18EC-D7C4-E308DB7E249D}"/>
              </a:ext>
            </a:extLst>
          </p:cNvPr>
          <p:cNvSpPr>
            <a:spLocks noGrp="1"/>
          </p:cNvSpPr>
          <p:nvPr>
            <p:ph type="dt" sz="half" idx="10"/>
          </p:nvPr>
        </p:nvSpPr>
        <p:spPr/>
        <p:txBody>
          <a:bodyPr/>
          <a:lstStyle/>
          <a:p>
            <a:r>
              <a:rPr lang="en-US"/>
              <a:t>9/11/22</a:t>
            </a:r>
          </a:p>
        </p:txBody>
      </p:sp>
      <p:sp>
        <p:nvSpPr>
          <p:cNvPr id="6" name="Footer Placeholder 5">
            <a:extLst>
              <a:ext uri="{FF2B5EF4-FFF2-40B4-BE49-F238E27FC236}">
                <a16:creationId xmlns:a16="http://schemas.microsoft.com/office/drawing/2014/main" id="{946C9B77-1A40-DA28-B9E9-B9A4BCE425A8}"/>
              </a:ext>
            </a:extLst>
          </p:cNvPr>
          <p:cNvSpPr>
            <a:spLocks noGrp="1"/>
          </p:cNvSpPr>
          <p:nvPr>
            <p:ph type="ftr" sz="quarter" idx="11"/>
          </p:nvPr>
        </p:nvSpPr>
        <p:spPr/>
        <p:txBody>
          <a:bodyPr/>
          <a:lstStyle/>
          <a:p>
            <a:r>
              <a:rPr lang="en-US"/>
              <a:t>Dr. Daniel L. Roberts, droberts@chaplainconsultants.com </a:t>
            </a:r>
          </a:p>
        </p:txBody>
      </p:sp>
      <p:sp>
        <p:nvSpPr>
          <p:cNvPr id="7" name="Slide Number Placeholder 6">
            <a:extLst>
              <a:ext uri="{FF2B5EF4-FFF2-40B4-BE49-F238E27FC236}">
                <a16:creationId xmlns:a16="http://schemas.microsoft.com/office/drawing/2014/main" id="{B5131115-3641-84A8-8032-25C9B0C481CB}"/>
              </a:ext>
            </a:extLst>
          </p:cNvPr>
          <p:cNvSpPr>
            <a:spLocks noGrp="1"/>
          </p:cNvSpPr>
          <p:nvPr>
            <p:ph type="sldNum" sz="quarter" idx="12"/>
          </p:nvPr>
        </p:nvSpPr>
        <p:spPr/>
        <p:txBody>
          <a:bodyPr/>
          <a:lstStyle/>
          <a:p>
            <a:fld id="{14DFC975-2FD7-44A5-9E78-ECBA46156075}" type="slidenum">
              <a:rPr lang="en-US" smtClean="0"/>
              <a:t>10</a:t>
            </a:fld>
            <a:endParaRPr lang="en-US"/>
          </a:p>
        </p:txBody>
      </p:sp>
    </p:spTree>
    <p:extLst>
      <p:ext uri="{BB962C8B-B14F-4D97-AF65-F5344CB8AC3E}">
        <p14:creationId xmlns:p14="http://schemas.microsoft.com/office/powerpoint/2010/main" val="223858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21" name="Rectangle 20">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0FFEF1AD-E512-5358-01E9-3C092F68A18F}"/>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8509" b="7222"/>
          <a:stretch/>
        </p:blipFill>
        <p:spPr>
          <a:xfrm>
            <a:off x="20" y="10"/>
            <a:ext cx="12191980" cy="6857990"/>
          </a:xfrm>
          <a:prstGeom prst="rect">
            <a:avLst/>
          </a:prstGeom>
        </p:spPr>
      </p:pic>
      <p:sp>
        <p:nvSpPr>
          <p:cNvPr id="23"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565152"/>
            <a:ext cx="12188949" cy="219075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5" name="Rectangle 24">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F6768-69C5-4A54-76B4-CE4D50A336A9}"/>
              </a:ext>
            </a:extLst>
          </p:cNvPr>
          <p:cNvSpPr>
            <a:spLocks noGrp="1"/>
          </p:cNvSpPr>
          <p:nvPr>
            <p:ph type="title"/>
          </p:nvPr>
        </p:nvSpPr>
        <p:spPr>
          <a:xfrm>
            <a:off x="566928" y="757451"/>
            <a:ext cx="9626949" cy="1134452"/>
          </a:xfrm>
        </p:spPr>
        <p:txBody>
          <a:bodyPr vert="horz" lIns="91440" tIns="45720" rIns="91440" bIns="45720" rtlCol="0" anchor="ctr">
            <a:normAutofit/>
          </a:bodyPr>
          <a:lstStyle/>
          <a:p>
            <a:r>
              <a:rPr lang="en-US" sz="6000"/>
              <a:t>Guilt and Shame</a:t>
            </a:r>
          </a:p>
        </p:txBody>
      </p:sp>
      <p:sp>
        <p:nvSpPr>
          <p:cNvPr id="20" name="Date Placeholder 19">
            <a:extLst>
              <a:ext uri="{FF2B5EF4-FFF2-40B4-BE49-F238E27FC236}">
                <a16:creationId xmlns:a16="http://schemas.microsoft.com/office/drawing/2014/main" id="{79E94600-0FC7-FEA1-C37E-5DDB2A98F8A0}"/>
              </a:ext>
            </a:extLst>
          </p:cNvPr>
          <p:cNvSpPr>
            <a:spLocks noGrp="1"/>
          </p:cNvSpPr>
          <p:nvPr>
            <p:ph type="dt" sz="half" idx="10"/>
          </p:nvPr>
        </p:nvSpPr>
        <p:spPr/>
        <p:txBody>
          <a:bodyPr/>
          <a:lstStyle/>
          <a:p>
            <a:r>
              <a:rPr lang="en-US"/>
              <a:t>9/11/22</a:t>
            </a:r>
          </a:p>
        </p:txBody>
      </p:sp>
      <p:sp>
        <p:nvSpPr>
          <p:cNvPr id="22" name="Footer Placeholder 21">
            <a:extLst>
              <a:ext uri="{FF2B5EF4-FFF2-40B4-BE49-F238E27FC236}">
                <a16:creationId xmlns:a16="http://schemas.microsoft.com/office/drawing/2014/main" id="{F35EFB58-80D4-79B4-6365-AEC157C32D6A}"/>
              </a:ext>
            </a:extLst>
          </p:cNvPr>
          <p:cNvSpPr>
            <a:spLocks noGrp="1"/>
          </p:cNvSpPr>
          <p:nvPr>
            <p:ph type="ftr" sz="quarter" idx="11"/>
          </p:nvPr>
        </p:nvSpPr>
        <p:spPr/>
        <p:txBody>
          <a:bodyPr/>
          <a:lstStyle/>
          <a:p>
            <a:r>
              <a:rPr lang="en-US"/>
              <a:t>Dr. Daniel L. Roberts, droberts@chaplainconsultants.com </a:t>
            </a:r>
          </a:p>
        </p:txBody>
      </p:sp>
      <p:sp>
        <p:nvSpPr>
          <p:cNvPr id="24" name="Slide Number Placeholder 23">
            <a:extLst>
              <a:ext uri="{FF2B5EF4-FFF2-40B4-BE49-F238E27FC236}">
                <a16:creationId xmlns:a16="http://schemas.microsoft.com/office/drawing/2014/main" id="{7D5BB2A6-A4CF-D928-0A3E-84421E911682}"/>
              </a:ext>
            </a:extLst>
          </p:cNvPr>
          <p:cNvSpPr>
            <a:spLocks noGrp="1"/>
          </p:cNvSpPr>
          <p:nvPr>
            <p:ph type="sldNum" sz="quarter" idx="12"/>
          </p:nvPr>
        </p:nvSpPr>
        <p:spPr/>
        <p:txBody>
          <a:bodyPr/>
          <a:lstStyle/>
          <a:p>
            <a:fld id="{14DFC975-2FD7-44A5-9E78-ECBA46156075}" type="slidenum">
              <a:rPr lang="en-US" smtClean="0"/>
              <a:t>11</a:t>
            </a:fld>
            <a:endParaRPr lang="en-US"/>
          </a:p>
        </p:txBody>
      </p:sp>
    </p:spTree>
    <p:extLst>
      <p:ext uri="{BB962C8B-B14F-4D97-AF65-F5344CB8AC3E}">
        <p14:creationId xmlns:p14="http://schemas.microsoft.com/office/powerpoint/2010/main" val="323852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2413C-CCAA-6901-E186-662735CE662F}"/>
              </a:ext>
            </a:extLst>
          </p:cNvPr>
          <p:cNvSpPr>
            <a:spLocks noGrp="1"/>
          </p:cNvSpPr>
          <p:nvPr>
            <p:ph type="title"/>
          </p:nvPr>
        </p:nvSpPr>
        <p:spPr>
          <a:xfrm>
            <a:off x="1117600" y="455362"/>
            <a:ext cx="9486690" cy="1550419"/>
          </a:xfrm>
        </p:spPr>
        <p:txBody>
          <a:bodyPr>
            <a:normAutofit/>
          </a:bodyPr>
          <a:lstStyle/>
          <a:p>
            <a:r>
              <a:rPr lang="en-US" dirty="0"/>
              <a:t>Alternative Perspectives</a:t>
            </a:r>
          </a:p>
        </p:txBody>
      </p:sp>
      <p:sp>
        <p:nvSpPr>
          <p:cNvPr id="4" name="Date Placeholder 3">
            <a:extLst>
              <a:ext uri="{FF2B5EF4-FFF2-40B4-BE49-F238E27FC236}">
                <a16:creationId xmlns:a16="http://schemas.microsoft.com/office/drawing/2014/main" id="{403EEB81-216B-F263-39F3-194D9EBF69C5}"/>
              </a:ext>
            </a:extLst>
          </p:cNvPr>
          <p:cNvSpPr>
            <a:spLocks noGrp="1"/>
          </p:cNvSpPr>
          <p:nvPr>
            <p:ph type="dt" sz="half" idx="10"/>
          </p:nvPr>
        </p:nvSpPr>
        <p:spPr>
          <a:xfrm>
            <a:off x="8018632" y="6292850"/>
            <a:ext cx="3094278" cy="365125"/>
          </a:xfrm>
        </p:spPr>
        <p:txBody>
          <a:bodyPr>
            <a:normAutofit/>
          </a:bodyPr>
          <a:lstStyle/>
          <a:p>
            <a:pPr>
              <a:spcAft>
                <a:spcPts val="600"/>
              </a:spcAft>
            </a:pPr>
            <a:r>
              <a:rPr lang="en-US"/>
              <a:t>9/11/22</a:t>
            </a:r>
          </a:p>
        </p:txBody>
      </p:sp>
      <p:sp>
        <p:nvSpPr>
          <p:cNvPr id="5" name="Footer Placeholder 4">
            <a:extLst>
              <a:ext uri="{FF2B5EF4-FFF2-40B4-BE49-F238E27FC236}">
                <a16:creationId xmlns:a16="http://schemas.microsoft.com/office/drawing/2014/main" id="{569A6E25-C92A-412E-6913-54AAE8FB3E17}"/>
              </a:ext>
            </a:extLst>
          </p:cNvPr>
          <p:cNvSpPr>
            <a:spLocks noGrp="1"/>
          </p:cNvSpPr>
          <p:nvPr>
            <p:ph type="ftr" sz="quarter" idx="11"/>
          </p:nvPr>
        </p:nvSpPr>
        <p:spPr>
          <a:xfrm>
            <a:off x="1587711" y="6292850"/>
            <a:ext cx="4114800" cy="365125"/>
          </a:xfrm>
        </p:spPr>
        <p:txBody>
          <a:bodyPr>
            <a:normAutofit/>
          </a:bodyPr>
          <a:lstStyle/>
          <a:p>
            <a:pPr>
              <a:spcAft>
                <a:spcPts val="600"/>
              </a:spcAft>
            </a:pPr>
            <a:r>
              <a:rPr lang="en-US"/>
              <a:t>Dr. Daniel L. Roberts, droberts@chaplainconsultants.com </a:t>
            </a:r>
          </a:p>
        </p:txBody>
      </p:sp>
      <p:sp>
        <p:nvSpPr>
          <p:cNvPr id="6" name="Slide Number Placeholder 5">
            <a:extLst>
              <a:ext uri="{FF2B5EF4-FFF2-40B4-BE49-F238E27FC236}">
                <a16:creationId xmlns:a16="http://schemas.microsoft.com/office/drawing/2014/main" id="{D920C77C-EB94-5CB5-870C-F66A3502CF88}"/>
              </a:ext>
            </a:extLst>
          </p:cNvPr>
          <p:cNvSpPr>
            <a:spLocks noGrp="1"/>
          </p:cNvSpPr>
          <p:nvPr>
            <p:ph type="sldNum" sz="quarter" idx="12"/>
          </p:nvPr>
        </p:nvSpPr>
        <p:spPr>
          <a:xfrm>
            <a:off x="11149574" y="6292850"/>
            <a:ext cx="813816" cy="365125"/>
          </a:xfrm>
        </p:spPr>
        <p:txBody>
          <a:bodyPr>
            <a:normAutofit/>
          </a:bodyPr>
          <a:lstStyle/>
          <a:p>
            <a:pPr>
              <a:spcAft>
                <a:spcPts val="600"/>
              </a:spcAft>
            </a:pPr>
            <a:fld id="{14DFC975-2FD7-44A5-9E78-ECBA46156075}" type="slidenum">
              <a:rPr lang="en-US" smtClean="0"/>
              <a:pPr>
                <a:spcAft>
                  <a:spcPts val="600"/>
                </a:spcAft>
              </a:pPr>
              <a:t>12</a:t>
            </a:fld>
            <a:endParaRPr lang="en-US"/>
          </a:p>
        </p:txBody>
      </p:sp>
      <p:graphicFrame>
        <p:nvGraphicFramePr>
          <p:cNvPr id="8" name="Content Placeholder 2">
            <a:extLst>
              <a:ext uri="{FF2B5EF4-FFF2-40B4-BE49-F238E27FC236}">
                <a16:creationId xmlns:a16="http://schemas.microsoft.com/office/drawing/2014/main" id="{3505A7F3-9394-0355-1BB4-109F46A02944}"/>
              </a:ext>
            </a:extLst>
          </p:cNvPr>
          <p:cNvGraphicFramePr>
            <a:graphicFrameLocks noGrp="1"/>
          </p:cNvGraphicFramePr>
          <p:nvPr>
            <p:ph idx="1"/>
            <p:extLst>
              <p:ext uri="{D42A27DB-BD31-4B8C-83A1-F6EECF244321}">
                <p14:modId xmlns:p14="http://schemas.microsoft.com/office/powerpoint/2010/main" val="4046270068"/>
              </p:ext>
            </p:extLst>
          </p:nvPr>
        </p:nvGraphicFramePr>
        <p:xfrm>
          <a:off x="1124456" y="2194178"/>
          <a:ext cx="9528584" cy="3898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54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C1D99-CE20-3E50-E2DC-00B8AEAEF517}"/>
              </a:ext>
            </a:extLst>
          </p:cNvPr>
          <p:cNvSpPr>
            <a:spLocks noGrp="1"/>
          </p:cNvSpPr>
          <p:nvPr>
            <p:ph type="title"/>
          </p:nvPr>
        </p:nvSpPr>
        <p:spPr/>
        <p:txBody>
          <a:bodyPr/>
          <a:lstStyle/>
          <a:p>
            <a:r>
              <a:rPr lang="en-US"/>
              <a:t>Loss of Identity</a:t>
            </a:r>
            <a:endParaRPr lang="en-US" dirty="0"/>
          </a:p>
        </p:txBody>
      </p:sp>
      <p:pic>
        <p:nvPicPr>
          <p:cNvPr id="8" name="Content Placeholder 7">
            <a:extLst>
              <a:ext uri="{FF2B5EF4-FFF2-40B4-BE49-F238E27FC236}">
                <a16:creationId xmlns:a16="http://schemas.microsoft.com/office/drawing/2014/main" id="{195828D2-4211-337C-404A-0A5060E03EEC}"/>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409950" y="2580481"/>
            <a:ext cx="5842000" cy="3086100"/>
          </a:xfrm>
        </p:spPr>
      </p:pic>
      <p:sp>
        <p:nvSpPr>
          <p:cNvPr id="4" name="Date Placeholder 3">
            <a:extLst>
              <a:ext uri="{FF2B5EF4-FFF2-40B4-BE49-F238E27FC236}">
                <a16:creationId xmlns:a16="http://schemas.microsoft.com/office/drawing/2014/main" id="{9DCC2F6E-89F6-CF58-65A1-176F1D9F78CC}"/>
              </a:ext>
            </a:extLst>
          </p:cNvPr>
          <p:cNvSpPr>
            <a:spLocks noGrp="1"/>
          </p:cNvSpPr>
          <p:nvPr>
            <p:ph type="dt" sz="half" idx="10"/>
          </p:nvPr>
        </p:nvSpPr>
        <p:spPr/>
        <p:txBody>
          <a:bodyPr/>
          <a:lstStyle/>
          <a:p>
            <a:r>
              <a:rPr lang="en-US"/>
              <a:t>9/11/22</a:t>
            </a:r>
          </a:p>
        </p:txBody>
      </p:sp>
      <p:sp>
        <p:nvSpPr>
          <p:cNvPr id="5" name="Footer Placeholder 4">
            <a:extLst>
              <a:ext uri="{FF2B5EF4-FFF2-40B4-BE49-F238E27FC236}">
                <a16:creationId xmlns:a16="http://schemas.microsoft.com/office/drawing/2014/main" id="{DDDB2337-D251-2DF9-5493-7EFB4F6A26EB}"/>
              </a:ext>
            </a:extLst>
          </p:cNvPr>
          <p:cNvSpPr>
            <a:spLocks noGrp="1"/>
          </p:cNvSpPr>
          <p:nvPr>
            <p:ph type="ftr" sz="quarter" idx="11"/>
          </p:nvPr>
        </p:nvSpPr>
        <p:spPr/>
        <p:txBody>
          <a:bodyPr/>
          <a:lstStyle/>
          <a:p>
            <a:r>
              <a:rPr lang="en-US"/>
              <a:t>Dr. Daniel L. Roberts, droberts@chaplainconsultants.com </a:t>
            </a:r>
          </a:p>
        </p:txBody>
      </p:sp>
      <p:sp>
        <p:nvSpPr>
          <p:cNvPr id="6" name="Slide Number Placeholder 5">
            <a:extLst>
              <a:ext uri="{FF2B5EF4-FFF2-40B4-BE49-F238E27FC236}">
                <a16:creationId xmlns:a16="http://schemas.microsoft.com/office/drawing/2014/main" id="{E89099A1-D5C6-CA17-79B3-DEE5FA9E6E04}"/>
              </a:ext>
            </a:extLst>
          </p:cNvPr>
          <p:cNvSpPr>
            <a:spLocks noGrp="1"/>
          </p:cNvSpPr>
          <p:nvPr>
            <p:ph type="sldNum" sz="quarter" idx="12"/>
          </p:nvPr>
        </p:nvSpPr>
        <p:spPr/>
        <p:txBody>
          <a:bodyPr/>
          <a:lstStyle/>
          <a:p>
            <a:fld id="{14DFC975-2FD7-44A5-9E78-ECBA46156075}" type="slidenum">
              <a:rPr lang="en-US" smtClean="0"/>
              <a:t>13</a:t>
            </a:fld>
            <a:endParaRPr lang="en-US"/>
          </a:p>
        </p:txBody>
      </p:sp>
    </p:spTree>
    <p:extLst>
      <p:ext uri="{BB962C8B-B14F-4D97-AF65-F5344CB8AC3E}">
        <p14:creationId xmlns:p14="http://schemas.microsoft.com/office/powerpoint/2010/main" val="258395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Rectangle 14">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7" name="Rectangle 16">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 y="0"/>
            <a:ext cx="121859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4F46671-B8BF-A874-78B9-B1F077223D11}"/>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b="15730"/>
          <a:stretch/>
        </p:blipFill>
        <p:spPr>
          <a:xfrm>
            <a:off x="20" y="10"/>
            <a:ext cx="12191980" cy="6857990"/>
          </a:xfrm>
          <a:prstGeom prst="rect">
            <a:avLst/>
          </a:prstGeom>
        </p:spPr>
      </p:pic>
      <p:sp>
        <p:nvSpPr>
          <p:cNvPr id="19"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02096"/>
            <a:ext cx="9421303" cy="2755904"/>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1" name="Rectangle 20">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2"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8433"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DB1EBBB-F52A-516B-066E-BC256F380ABA}"/>
              </a:ext>
            </a:extLst>
          </p:cNvPr>
          <p:cNvSpPr>
            <a:spLocks noGrp="1"/>
          </p:cNvSpPr>
          <p:nvPr>
            <p:ph type="title"/>
          </p:nvPr>
        </p:nvSpPr>
        <p:spPr>
          <a:xfrm>
            <a:off x="565150" y="4642192"/>
            <a:ext cx="8393008" cy="1015663"/>
          </a:xfrm>
        </p:spPr>
        <p:txBody>
          <a:bodyPr vert="horz" lIns="91440" tIns="45720" rIns="91440" bIns="45720" rtlCol="0" anchor="b">
            <a:normAutofit/>
          </a:bodyPr>
          <a:lstStyle/>
          <a:p>
            <a:r>
              <a:rPr lang="en-US" sz="5400"/>
              <a:t>Low Self-Worth</a:t>
            </a:r>
          </a:p>
        </p:txBody>
      </p:sp>
      <p:sp>
        <p:nvSpPr>
          <p:cNvPr id="4" name="Date Placeholder 3">
            <a:extLst>
              <a:ext uri="{FF2B5EF4-FFF2-40B4-BE49-F238E27FC236}">
                <a16:creationId xmlns:a16="http://schemas.microsoft.com/office/drawing/2014/main" id="{1859B8D6-992A-A2D1-F788-FD2570FD2BC0}"/>
              </a:ext>
            </a:extLst>
          </p:cNvPr>
          <p:cNvSpPr>
            <a:spLocks noGrp="1"/>
          </p:cNvSpPr>
          <p:nvPr>
            <p:ph type="dt" sz="half" idx="10"/>
          </p:nvPr>
        </p:nvSpPr>
        <p:spPr>
          <a:xfrm>
            <a:off x="8018632" y="6292850"/>
            <a:ext cx="3094278" cy="365125"/>
          </a:xfrm>
        </p:spPr>
        <p:txBody>
          <a:bodyPr vert="horz" lIns="91440" tIns="45720" rIns="91440" bIns="45720" rtlCol="0" anchor="ctr">
            <a:normAutofit/>
          </a:bodyPr>
          <a:lstStyle/>
          <a:p>
            <a:pPr defTabSz="914400">
              <a:spcAft>
                <a:spcPts val="600"/>
              </a:spcAft>
            </a:pPr>
            <a:r>
              <a:rPr lang="en-US">
                <a:solidFill>
                  <a:srgbClr val="FFFFFF"/>
                </a:solidFill>
              </a:rPr>
              <a:t>9/11/22</a:t>
            </a:r>
          </a:p>
        </p:txBody>
      </p:sp>
      <p:sp>
        <p:nvSpPr>
          <p:cNvPr id="5" name="Footer Placeholder 4">
            <a:extLst>
              <a:ext uri="{FF2B5EF4-FFF2-40B4-BE49-F238E27FC236}">
                <a16:creationId xmlns:a16="http://schemas.microsoft.com/office/drawing/2014/main" id="{C280BA17-866A-07F3-D0CC-3ED0D14802C6}"/>
              </a:ext>
            </a:extLst>
          </p:cNvPr>
          <p:cNvSpPr>
            <a:spLocks noGrp="1"/>
          </p:cNvSpPr>
          <p:nvPr>
            <p:ph type="ftr" sz="quarter" idx="11"/>
          </p:nvPr>
        </p:nvSpPr>
        <p:spPr>
          <a:xfrm>
            <a:off x="565151" y="6292850"/>
            <a:ext cx="3611880" cy="365125"/>
          </a:xfrm>
        </p:spPr>
        <p:txBody>
          <a:bodyPr vert="horz" lIns="91440" tIns="45720" rIns="91440" bIns="45720" rtlCol="0" anchor="ctr">
            <a:normAutofit/>
          </a:bodyPr>
          <a:lstStyle/>
          <a:p>
            <a:pPr defTabSz="914400">
              <a:spcAft>
                <a:spcPts val="600"/>
              </a:spcAft>
            </a:pPr>
            <a:r>
              <a:rPr lang="en-US" sz="1000" kern="1200">
                <a:solidFill>
                  <a:schemeClr val="tx1">
                    <a:tint val="75000"/>
                  </a:schemeClr>
                </a:solidFill>
                <a:latin typeface="+mn-lt"/>
                <a:ea typeface="+mn-ea"/>
                <a:cs typeface="+mn-cs"/>
              </a:rPr>
              <a:t>Dr. Daniel L. Roberts, droberts@chaplainconsultants.com </a:t>
            </a:r>
          </a:p>
        </p:txBody>
      </p:sp>
      <p:sp>
        <p:nvSpPr>
          <p:cNvPr id="6" name="Slide Number Placeholder 5">
            <a:extLst>
              <a:ext uri="{FF2B5EF4-FFF2-40B4-BE49-F238E27FC236}">
                <a16:creationId xmlns:a16="http://schemas.microsoft.com/office/drawing/2014/main" id="{37956B7E-4764-F2C7-BECE-ECF4F778835F}"/>
              </a:ext>
            </a:extLst>
          </p:cNvPr>
          <p:cNvSpPr>
            <a:spLocks noGrp="1"/>
          </p:cNvSpPr>
          <p:nvPr>
            <p:ph type="sldNum" sz="quarter" idx="12"/>
          </p:nvPr>
        </p:nvSpPr>
        <p:spPr>
          <a:xfrm>
            <a:off x="11149574" y="6292850"/>
            <a:ext cx="813816" cy="365125"/>
          </a:xfrm>
        </p:spPr>
        <p:txBody>
          <a:bodyPr vert="horz" lIns="91440" tIns="45720" rIns="91440" bIns="45720" rtlCol="0" anchor="ctr">
            <a:normAutofit/>
          </a:bodyPr>
          <a:lstStyle/>
          <a:p>
            <a:pPr defTabSz="914400">
              <a:spcAft>
                <a:spcPts val="600"/>
              </a:spcAft>
            </a:pPr>
            <a:fld id="{14DFC975-2FD7-44A5-9E78-ECBA46156075}" type="slidenum">
              <a:rPr lang="en-US">
                <a:solidFill>
                  <a:srgbClr val="FFFFFF"/>
                </a:solidFill>
              </a:rPr>
              <a:pPr defTabSz="914400">
                <a:spcAft>
                  <a:spcPts val="600"/>
                </a:spcAft>
              </a:pPr>
              <a:t>14</a:t>
            </a:fld>
            <a:endParaRPr lang="en-US">
              <a:solidFill>
                <a:srgbClr val="FFFFFF"/>
              </a:solidFill>
            </a:endParaRPr>
          </a:p>
        </p:txBody>
      </p:sp>
    </p:spTree>
    <p:extLst>
      <p:ext uri="{BB962C8B-B14F-4D97-AF65-F5344CB8AC3E}">
        <p14:creationId xmlns:p14="http://schemas.microsoft.com/office/powerpoint/2010/main" val="176870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153"/>
            <a:ext cx="4067325"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498619"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9E8EA-4DD3-6105-18EF-BD7D5BF43ACF}"/>
              </a:ext>
            </a:extLst>
          </p:cNvPr>
          <p:cNvSpPr>
            <a:spLocks noGrp="1"/>
          </p:cNvSpPr>
          <p:nvPr>
            <p:ph type="title"/>
          </p:nvPr>
        </p:nvSpPr>
        <p:spPr>
          <a:xfrm>
            <a:off x="4647362" y="455362"/>
            <a:ext cx="6427037" cy="1550419"/>
          </a:xfrm>
        </p:spPr>
        <p:txBody>
          <a:bodyPr>
            <a:normAutofit/>
          </a:bodyPr>
          <a:lstStyle/>
          <a:p>
            <a:r>
              <a:rPr lang="en-US" dirty="0"/>
              <a:t>Alternative Perspectives</a:t>
            </a:r>
          </a:p>
        </p:txBody>
      </p:sp>
      <p:sp>
        <p:nvSpPr>
          <p:cNvPr id="4" name="Date Placeholder 3">
            <a:extLst>
              <a:ext uri="{FF2B5EF4-FFF2-40B4-BE49-F238E27FC236}">
                <a16:creationId xmlns:a16="http://schemas.microsoft.com/office/drawing/2014/main" id="{5BA89AFF-0522-F033-A447-B425E972B569}"/>
              </a:ext>
            </a:extLst>
          </p:cNvPr>
          <p:cNvSpPr>
            <a:spLocks noGrp="1"/>
          </p:cNvSpPr>
          <p:nvPr>
            <p:ph type="dt" sz="half" idx="10"/>
          </p:nvPr>
        </p:nvSpPr>
        <p:spPr>
          <a:xfrm>
            <a:off x="9080938" y="6292850"/>
            <a:ext cx="2031972" cy="365125"/>
          </a:xfrm>
        </p:spPr>
        <p:txBody>
          <a:bodyPr>
            <a:normAutofit/>
          </a:bodyPr>
          <a:lstStyle/>
          <a:p>
            <a:pPr>
              <a:spcAft>
                <a:spcPts val="600"/>
              </a:spcAft>
            </a:pPr>
            <a:r>
              <a:rPr lang="en-US"/>
              <a:t>9/11/22</a:t>
            </a:r>
          </a:p>
        </p:txBody>
      </p:sp>
      <p:sp>
        <p:nvSpPr>
          <p:cNvPr id="5" name="Footer Placeholder 4">
            <a:extLst>
              <a:ext uri="{FF2B5EF4-FFF2-40B4-BE49-F238E27FC236}">
                <a16:creationId xmlns:a16="http://schemas.microsoft.com/office/drawing/2014/main" id="{0645EBAF-A541-2A00-E29F-C6CFAD628EB6}"/>
              </a:ext>
            </a:extLst>
          </p:cNvPr>
          <p:cNvSpPr>
            <a:spLocks noGrp="1"/>
          </p:cNvSpPr>
          <p:nvPr>
            <p:ph type="ftr" sz="quarter" idx="11"/>
          </p:nvPr>
        </p:nvSpPr>
        <p:spPr>
          <a:xfrm>
            <a:off x="4647362" y="6292850"/>
            <a:ext cx="4114800" cy="365125"/>
          </a:xfrm>
        </p:spPr>
        <p:txBody>
          <a:bodyPr>
            <a:normAutofit/>
          </a:bodyPr>
          <a:lstStyle/>
          <a:p>
            <a:pPr>
              <a:spcAft>
                <a:spcPts val="600"/>
              </a:spcAft>
            </a:pPr>
            <a:r>
              <a:rPr lang="en-US"/>
              <a:t>Dr. Daniel L. Roberts, droberts@chaplainconsultants.com </a:t>
            </a:r>
          </a:p>
        </p:txBody>
      </p:sp>
      <p:sp>
        <p:nvSpPr>
          <p:cNvPr id="6" name="Slide Number Placeholder 5">
            <a:extLst>
              <a:ext uri="{FF2B5EF4-FFF2-40B4-BE49-F238E27FC236}">
                <a16:creationId xmlns:a16="http://schemas.microsoft.com/office/drawing/2014/main" id="{CF7D81CE-4BE1-BCC8-A13C-F1F83F081AC3}"/>
              </a:ext>
            </a:extLst>
          </p:cNvPr>
          <p:cNvSpPr>
            <a:spLocks noGrp="1"/>
          </p:cNvSpPr>
          <p:nvPr>
            <p:ph type="sldNum" sz="quarter" idx="12"/>
          </p:nvPr>
        </p:nvSpPr>
        <p:spPr>
          <a:xfrm>
            <a:off x="11149574" y="6292850"/>
            <a:ext cx="813816" cy="365125"/>
          </a:xfrm>
        </p:spPr>
        <p:txBody>
          <a:bodyPr>
            <a:normAutofit/>
          </a:bodyPr>
          <a:lstStyle/>
          <a:p>
            <a:pPr>
              <a:spcAft>
                <a:spcPts val="600"/>
              </a:spcAft>
            </a:pPr>
            <a:fld id="{14DFC975-2FD7-44A5-9E78-ECBA46156075}" type="slidenum">
              <a:rPr lang="en-US" smtClean="0"/>
              <a:pPr>
                <a:spcAft>
                  <a:spcPts val="600"/>
                </a:spcAft>
              </a:pPr>
              <a:t>15</a:t>
            </a:fld>
            <a:endParaRPr lang="en-US"/>
          </a:p>
        </p:txBody>
      </p:sp>
      <p:graphicFrame>
        <p:nvGraphicFramePr>
          <p:cNvPr id="8" name="Content Placeholder 2">
            <a:extLst>
              <a:ext uri="{FF2B5EF4-FFF2-40B4-BE49-F238E27FC236}">
                <a16:creationId xmlns:a16="http://schemas.microsoft.com/office/drawing/2014/main" id="{F63C8840-7701-C9CF-45EC-970BBBFD788B}"/>
              </a:ext>
            </a:extLst>
          </p:cNvPr>
          <p:cNvGraphicFramePr>
            <a:graphicFrameLocks noGrp="1"/>
          </p:cNvGraphicFramePr>
          <p:nvPr>
            <p:ph idx="1"/>
            <p:extLst>
              <p:ext uri="{D42A27DB-BD31-4B8C-83A1-F6EECF244321}">
                <p14:modId xmlns:p14="http://schemas.microsoft.com/office/powerpoint/2010/main" val="2299998836"/>
              </p:ext>
            </p:extLst>
          </p:nvPr>
        </p:nvGraphicFramePr>
        <p:xfrm>
          <a:off x="4647362" y="2160588"/>
          <a:ext cx="6427038" cy="3797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19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C9F1D-7748-2B23-4838-67E91D15CB98}"/>
              </a:ext>
            </a:extLst>
          </p:cNvPr>
          <p:cNvSpPr>
            <a:spLocks noGrp="1"/>
          </p:cNvSpPr>
          <p:nvPr>
            <p:ph type="title"/>
          </p:nvPr>
        </p:nvSpPr>
        <p:spPr/>
        <p:txBody>
          <a:bodyPr/>
          <a:lstStyle/>
          <a:p>
            <a:r>
              <a:rPr lang="en-US" dirty="0"/>
              <a:t>Follow Up</a:t>
            </a:r>
          </a:p>
        </p:txBody>
      </p:sp>
      <p:sp>
        <p:nvSpPr>
          <p:cNvPr id="7" name="Text Placeholder 6">
            <a:extLst>
              <a:ext uri="{FF2B5EF4-FFF2-40B4-BE49-F238E27FC236}">
                <a16:creationId xmlns:a16="http://schemas.microsoft.com/office/drawing/2014/main" id="{BB016D6B-E125-1A65-473A-9103B9E4756E}"/>
              </a:ext>
            </a:extLst>
          </p:cNvPr>
          <p:cNvSpPr>
            <a:spLocks noGrp="1"/>
          </p:cNvSpPr>
          <p:nvPr>
            <p:ph type="body" idx="1"/>
          </p:nvPr>
        </p:nvSpPr>
        <p:spPr>
          <a:xfrm>
            <a:off x="3221150" y="3429000"/>
            <a:ext cx="7891760" cy="2660650"/>
          </a:xfrm>
        </p:spPr>
        <p:txBody>
          <a:bodyPr>
            <a:normAutofit/>
          </a:bodyPr>
          <a:lstStyle/>
          <a:p>
            <a:r>
              <a:rPr lang="en-US" dirty="0"/>
              <a:t>Follow up with people. Morally injured people will not be fixed with one counseling session. It may take many difficult conversations with a client before he or she feels that they are growing or recovering. </a:t>
            </a:r>
          </a:p>
        </p:txBody>
      </p:sp>
      <p:sp>
        <p:nvSpPr>
          <p:cNvPr id="4" name="Date Placeholder 3">
            <a:extLst>
              <a:ext uri="{FF2B5EF4-FFF2-40B4-BE49-F238E27FC236}">
                <a16:creationId xmlns:a16="http://schemas.microsoft.com/office/drawing/2014/main" id="{E4FD485F-90D7-820A-0376-6EE1416A0C69}"/>
              </a:ext>
            </a:extLst>
          </p:cNvPr>
          <p:cNvSpPr>
            <a:spLocks noGrp="1"/>
          </p:cNvSpPr>
          <p:nvPr>
            <p:ph type="dt" sz="half" idx="10"/>
          </p:nvPr>
        </p:nvSpPr>
        <p:spPr/>
        <p:txBody>
          <a:bodyPr/>
          <a:lstStyle/>
          <a:p>
            <a:r>
              <a:rPr lang="en-US"/>
              <a:t>9/11/22</a:t>
            </a:r>
          </a:p>
        </p:txBody>
      </p:sp>
      <p:sp>
        <p:nvSpPr>
          <p:cNvPr id="5" name="Footer Placeholder 4">
            <a:extLst>
              <a:ext uri="{FF2B5EF4-FFF2-40B4-BE49-F238E27FC236}">
                <a16:creationId xmlns:a16="http://schemas.microsoft.com/office/drawing/2014/main" id="{B18F11C2-173C-3736-C452-C7FA5FC87BFA}"/>
              </a:ext>
            </a:extLst>
          </p:cNvPr>
          <p:cNvSpPr>
            <a:spLocks noGrp="1"/>
          </p:cNvSpPr>
          <p:nvPr>
            <p:ph type="ftr" sz="quarter" idx="11"/>
          </p:nvPr>
        </p:nvSpPr>
        <p:spPr/>
        <p:txBody>
          <a:bodyPr/>
          <a:lstStyle/>
          <a:p>
            <a:r>
              <a:rPr lang="en-US"/>
              <a:t>Dr. Daniel L. Roberts, droberts@chaplainconsultants.com </a:t>
            </a:r>
          </a:p>
        </p:txBody>
      </p:sp>
      <p:sp>
        <p:nvSpPr>
          <p:cNvPr id="6" name="Slide Number Placeholder 5">
            <a:extLst>
              <a:ext uri="{FF2B5EF4-FFF2-40B4-BE49-F238E27FC236}">
                <a16:creationId xmlns:a16="http://schemas.microsoft.com/office/drawing/2014/main" id="{56CAE8A4-4F46-7F71-43ED-047AD9FCB209}"/>
              </a:ext>
            </a:extLst>
          </p:cNvPr>
          <p:cNvSpPr>
            <a:spLocks noGrp="1"/>
          </p:cNvSpPr>
          <p:nvPr>
            <p:ph type="sldNum" sz="quarter" idx="12"/>
          </p:nvPr>
        </p:nvSpPr>
        <p:spPr/>
        <p:txBody>
          <a:bodyPr/>
          <a:lstStyle/>
          <a:p>
            <a:fld id="{14DFC975-2FD7-44A5-9E78-ECBA46156075}" type="slidenum">
              <a:rPr lang="en-US" smtClean="0"/>
              <a:t>16</a:t>
            </a:fld>
            <a:endParaRPr lang="en-US"/>
          </a:p>
        </p:txBody>
      </p:sp>
    </p:spTree>
    <p:extLst>
      <p:ext uri="{BB962C8B-B14F-4D97-AF65-F5344CB8AC3E}">
        <p14:creationId xmlns:p14="http://schemas.microsoft.com/office/powerpoint/2010/main" val="39453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5FEE2E7-E558-400E-B779-B526133B7DD1}"/>
              </a:ext>
            </a:extLst>
          </p:cNvPr>
          <p:cNvPicPr>
            <a:picLocks noChangeAspect="1"/>
          </p:cNvPicPr>
          <p:nvPr/>
        </p:nvPicPr>
        <p:blipFill rotWithShape="1">
          <a:blip r:embed="rId3"/>
          <a:srcRect l="22277" r="28036" b="-1"/>
          <a:stretch/>
        </p:blipFill>
        <p:spPr>
          <a:xfrm>
            <a:off x="7087167" y="10"/>
            <a:ext cx="5104833" cy="6857990"/>
          </a:xfrm>
          <a:prstGeom prst="rect">
            <a:avLst/>
          </a:prstGeom>
        </p:spPr>
      </p:pic>
      <p:sp>
        <p:nvSpPr>
          <p:cNvPr id="2" name="Title 1">
            <a:extLst>
              <a:ext uri="{FF2B5EF4-FFF2-40B4-BE49-F238E27FC236}">
                <a16:creationId xmlns:a16="http://schemas.microsoft.com/office/drawing/2014/main" id="{5600C6A7-8DFB-E708-751C-7B3C9D1F0D15}"/>
              </a:ext>
            </a:extLst>
          </p:cNvPr>
          <p:cNvSpPr>
            <a:spLocks noGrp="1"/>
          </p:cNvSpPr>
          <p:nvPr>
            <p:ph type="ctrTitle"/>
          </p:nvPr>
        </p:nvSpPr>
        <p:spPr>
          <a:xfrm>
            <a:off x="565151" y="1247140"/>
            <a:ext cx="5657899" cy="3450844"/>
          </a:xfrm>
        </p:spPr>
        <p:txBody>
          <a:bodyPr>
            <a:normAutofit/>
          </a:bodyPr>
          <a:lstStyle/>
          <a:p>
            <a:pPr>
              <a:lnSpc>
                <a:spcPct val="90000"/>
              </a:lnSpc>
            </a:pPr>
            <a:r>
              <a:rPr lang="en-US" sz="5100" b="0" dirty="0"/>
              <a:t>Empowering Post-Traumatic Growth in Morally Injured People</a:t>
            </a:r>
            <a:endParaRPr lang="en-US" sz="5100" dirty="0"/>
          </a:p>
        </p:txBody>
      </p:sp>
      <p:sp>
        <p:nvSpPr>
          <p:cNvPr id="3" name="Subtitle 2">
            <a:extLst>
              <a:ext uri="{FF2B5EF4-FFF2-40B4-BE49-F238E27FC236}">
                <a16:creationId xmlns:a16="http://schemas.microsoft.com/office/drawing/2014/main" id="{2239C88A-EF63-4F2D-8208-20D1E9DC5522}"/>
              </a:ext>
            </a:extLst>
          </p:cNvPr>
          <p:cNvSpPr>
            <a:spLocks noGrp="1"/>
          </p:cNvSpPr>
          <p:nvPr>
            <p:ph type="subTitle" idx="1"/>
          </p:nvPr>
        </p:nvSpPr>
        <p:spPr>
          <a:xfrm>
            <a:off x="565151" y="4482548"/>
            <a:ext cx="6412119" cy="1604562"/>
          </a:xfrm>
        </p:spPr>
        <p:txBody>
          <a:bodyPr>
            <a:normAutofit/>
          </a:bodyPr>
          <a:lstStyle/>
          <a:p>
            <a:r>
              <a:rPr lang="en-US" sz="2000" dirty="0"/>
              <a:t>Dr. Daniel L. Roberts</a:t>
            </a:r>
            <a:br>
              <a:rPr lang="en-US" sz="2000" dirty="0"/>
            </a:br>
            <a:r>
              <a:rPr lang="en-US" sz="2000" dirty="0"/>
              <a:t>President &amp; CEO</a:t>
            </a:r>
            <a:br>
              <a:rPr lang="en-US" sz="2000" dirty="0"/>
            </a:br>
            <a:r>
              <a:rPr lang="en-US" sz="2000" dirty="0"/>
              <a:t>Moral Injury Support Network for Servicewomen, Inc. </a:t>
            </a:r>
            <a:br>
              <a:rPr lang="en-US" sz="2000" dirty="0"/>
            </a:br>
            <a:r>
              <a:rPr lang="en-US" sz="2000" dirty="0" err="1"/>
              <a:t>Droberts@chaplainconsultants.com</a:t>
            </a:r>
            <a:r>
              <a:rPr lang="en-US" sz="2000" dirty="0"/>
              <a:t> </a:t>
            </a:r>
          </a:p>
        </p:txBody>
      </p:sp>
      <p:sp>
        <p:nvSpPr>
          <p:cNvPr id="5" name="Rectangle 4">
            <a:extLst>
              <a:ext uri="{FF2B5EF4-FFF2-40B4-BE49-F238E27FC236}">
                <a16:creationId xmlns:a16="http://schemas.microsoft.com/office/drawing/2014/main" id="{6D4724DB-BD48-8CD8-54EB-AF622029A36F}"/>
              </a:ext>
            </a:extLst>
          </p:cNvPr>
          <p:cNvSpPr/>
          <p:nvPr/>
        </p:nvSpPr>
        <p:spPr>
          <a:xfrm>
            <a:off x="7404788" y="1247140"/>
            <a:ext cx="4258282"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Questions?</a:t>
            </a:r>
          </a:p>
          <a:p>
            <a:pPr algn="ctr"/>
            <a:r>
              <a:rPr lang="en-US" sz="5400" b="1" dirty="0">
                <a:ln w="22225">
                  <a:solidFill>
                    <a:schemeClr val="accent2"/>
                  </a:solidFill>
                  <a:prstDash val="solid"/>
                </a:ln>
                <a:solidFill>
                  <a:schemeClr val="accent2">
                    <a:lumMod val="40000"/>
                    <a:lumOff val="60000"/>
                  </a:schemeClr>
                </a:solidFill>
              </a:rPr>
              <a:t>Comments?</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65456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584A-8ABD-BCD4-654E-F1588788387F}"/>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921D7F77-2A0E-7E82-6A8E-1B4FA1D16FCF}"/>
              </a:ext>
            </a:extLst>
          </p:cNvPr>
          <p:cNvSpPr>
            <a:spLocks noGrp="1"/>
          </p:cNvSpPr>
          <p:nvPr>
            <p:ph idx="1"/>
          </p:nvPr>
        </p:nvSpPr>
        <p:spPr/>
        <p:txBody>
          <a:bodyPr>
            <a:normAutofit lnSpcReduction="10000"/>
          </a:bodyPr>
          <a:lstStyle/>
          <a:p>
            <a:r>
              <a:rPr lang="en-US" dirty="0"/>
              <a:t>Who I am</a:t>
            </a:r>
          </a:p>
          <a:p>
            <a:r>
              <a:rPr lang="en-US" dirty="0"/>
              <a:t>Purpose of workshop</a:t>
            </a:r>
          </a:p>
          <a:p>
            <a:r>
              <a:rPr lang="en-US" dirty="0"/>
              <a:t>My basic approach to ministry </a:t>
            </a:r>
          </a:p>
          <a:p>
            <a:r>
              <a:rPr lang="en-US" dirty="0"/>
              <a:t>Special themes:</a:t>
            </a:r>
          </a:p>
          <a:p>
            <a:pPr lvl="1"/>
            <a:r>
              <a:rPr lang="en-US" dirty="0"/>
              <a:t>Disempowerment</a:t>
            </a:r>
          </a:p>
          <a:p>
            <a:pPr lvl="1"/>
            <a:r>
              <a:rPr lang="en-US" dirty="0"/>
              <a:t>Sink holes</a:t>
            </a:r>
          </a:p>
          <a:p>
            <a:pPr lvl="1"/>
            <a:r>
              <a:rPr lang="en-US" dirty="0"/>
              <a:t>Guilt and shame</a:t>
            </a:r>
          </a:p>
          <a:p>
            <a:pPr lvl="1"/>
            <a:r>
              <a:rPr lang="en-US" dirty="0"/>
              <a:t>Loss of identity</a:t>
            </a:r>
          </a:p>
          <a:p>
            <a:pPr lvl="1"/>
            <a:r>
              <a:rPr lang="en-US" dirty="0"/>
              <a:t>Low self-worth</a:t>
            </a:r>
          </a:p>
        </p:txBody>
      </p:sp>
      <p:sp>
        <p:nvSpPr>
          <p:cNvPr id="4" name="Date Placeholder 3">
            <a:extLst>
              <a:ext uri="{FF2B5EF4-FFF2-40B4-BE49-F238E27FC236}">
                <a16:creationId xmlns:a16="http://schemas.microsoft.com/office/drawing/2014/main" id="{EE40437A-9FED-B02E-1ECD-83A8A662775A}"/>
              </a:ext>
            </a:extLst>
          </p:cNvPr>
          <p:cNvSpPr>
            <a:spLocks noGrp="1"/>
          </p:cNvSpPr>
          <p:nvPr>
            <p:ph type="dt" sz="half" idx="10"/>
          </p:nvPr>
        </p:nvSpPr>
        <p:spPr/>
        <p:txBody>
          <a:bodyPr/>
          <a:lstStyle/>
          <a:p>
            <a:r>
              <a:rPr lang="en-US"/>
              <a:t>9/11/22</a:t>
            </a:r>
          </a:p>
        </p:txBody>
      </p:sp>
      <p:sp>
        <p:nvSpPr>
          <p:cNvPr id="5" name="Footer Placeholder 4">
            <a:extLst>
              <a:ext uri="{FF2B5EF4-FFF2-40B4-BE49-F238E27FC236}">
                <a16:creationId xmlns:a16="http://schemas.microsoft.com/office/drawing/2014/main" id="{7029DA7B-9A4B-3F1C-3A12-70B71ABEF8C8}"/>
              </a:ext>
            </a:extLst>
          </p:cNvPr>
          <p:cNvSpPr>
            <a:spLocks noGrp="1"/>
          </p:cNvSpPr>
          <p:nvPr>
            <p:ph type="ftr" sz="quarter" idx="11"/>
          </p:nvPr>
        </p:nvSpPr>
        <p:spPr/>
        <p:txBody>
          <a:bodyPr/>
          <a:lstStyle/>
          <a:p>
            <a:r>
              <a:rPr lang="en-US"/>
              <a:t>Dr. Daniel L. Roberts, droberts@chaplainconsultants.com </a:t>
            </a:r>
          </a:p>
        </p:txBody>
      </p:sp>
      <p:sp>
        <p:nvSpPr>
          <p:cNvPr id="6" name="Slide Number Placeholder 5">
            <a:extLst>
              <a:ext uri="{FF2B5EF4-FFF2-40B4-BE49-F238E27FC236}">
                <a16:creationId xmlns:a16="http://schemas.microsoft.com/office/drawing/2014/main" id="{569F915D-47B9-7E36-CA5D-F733BF1887A8}"/>
              </a:ext>
            </a:extLst>
          </p:cNvPr>
          <p:cNvSpPr>
            <a:spLocks noGrp="1"/>
          </p:cNvSpPr>
          <p:nvPr>
            <p:ph type="sldNum" sz="quarter" idx="12"/>
          </p:nvPr>
        </p:nvSpPr>
        <p:spPr/>
        <p:txBody>
          <a:bodyPr/>
          <a:lstStyle/>
          <a:p>
            <a:fld id="{14DFC975-2FD7-44A5-9E78-ECBA46156075}" type="slidenum">
              <a:rPr lang="en-US" smtClean="0"/>
              <a:t>2</a:t>
            </a:fld>
            <a:endParaRPr lang="en-US"/>
          </a:p>
        </p:txBody>
      </p:sp>
    </p:spTree>
    <p:extLst>
      <p:ext uri="{BB962C8B-B14F-4D97-AF65-F5344CB8AC3E}">
        <p14:creationId xmlns:p14="http://schemas.microsoft.com/office/powerpoint/2010/main" val="962621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4202EE-7900-6345-132A-C560291F65D3}"/>
              </a:ext>
            </a:extLst>
          </p:cNvPr>
          <p:cNvSpPr>
            <a:spLocks noGrp="1"/>
          </p:cNvSpPr>
          <p:nvPr>
            <p:ph type="title"/>
          </p:nvPr>
        </p:nvSpPr>
        <p:spPr>
          <a:xfrm>
            <a:off x="1587710" y="455362"/>
            <a:ext cx="9486690" cy="5751709"/>
          </a:xfrm>
        </p:spPr>
        <p:txBody>
          <a:bodyPr>
            <a:normAutofit fontScale="90000"/>
          </a:bodyPr>
          <a:lstStyle/>
          <a:p>
            <a:r>
              <a:rPr lang="en-US" dirty="0"/>
              <a:t>The purpose of this workshop is to share some ideas that could help you empower people to experience post-traumatic growth. </a:t>
            </a:r>
            <a:br>
              <a:rPr lang="en-US" dirty="0"/>
            </a:br>
            <a:br>
              <a:rPr lang="en-US" dirty="0"/>
            </a:br>
            <a:r>
              <a:rPr lang="en-US" dirty="0"/>
              <a:t>My hope is that you can gain one or two fresh ideas for your ministry. </a:t>
            </a:r>
          </a:p>
        </p:txBody>
      </p:sp>
      <p:sp>
        <p:nvSpPr>
          <p:cNvPr id="5" name="Date Placeholder 4">
            <a:extLst>
              <a:ext uri="{FF2B5EF4-FFF2-40B4-BE49-F238E27FC236}">
                <a16:creationId xmlns:a16="http://schemas.microsoft.com/office/drawing/2014/main" id="{E04BCD91-5260-E2C1-39D8-45128603F00E}"/>
              </a:ext>
            </a:extLst>
          </p:cNvPr>
          <p:cNvSpPr>
            <a:spLocks noGrp="1"/>
          </p:cNvSpPr>
          <p:nvPr>
            <p:ph type="dt" sz="half" idx="10"/>
          </p:nvPr>
        </p:nvSpPr>
        <p:spPr/>
        <p:txBody>
          <a:bodyPr/>
          <a:lstStyle/>
          <a:p>
            <a:r>
              <a:rPr lang="en-US"/>
              <a:t>9/11/22</a:t>
            </a:r>
          </a:p>
        </p:txBody>
      </p:sp>
      <p:sp>
        <p:nvSpPr>
          <p:cNvPr id="6" name="Footer Placeholder 5">
            <a:extLst>
              <a:ext uri="{FF2B5EF4-FFF2-40B4-BE49-F238E27FC236}">
                <a16:creationId xmlns:a16="http://schemas.microsoft.com/office/drawing/2014/main" id="{1586DAB5-2A63-B46B-7500-F801D5765415}"/>
              </a:ext>
            </a:extLst>
          </p:cNvPr>
          <p:cNvSpPr>
            <a:spLocks noGrp="1"/>
          </p:cNvSpPr>
          <p:nvPr>
            <p:ph type="ftr" sz="quarter" idx="11"/>
          </p:nvPr>
        </p:nvSpPr>
        <p:spPr/>
        <p:txBody>
          <a:bodyPr/>
          <a:lstStyle/>
          <a:p>
            <a:r>
              <a:rPr lang="en-US"/>
              <a:t>Dr. Daniel L. Roberts, droberts@chaplainconsultants.com </a:t>
            </a:r>
          </a:p>
        </p:txBody>
      </p:sp>
      <p:sp>
        <p:nvSpPr>
          <p:cNvPr id="7" name="Slide Number Placeholder 6">
            <a:extLst>
              <a:ext uri="{FF2B5EF4-FFF2-40B4-BE49-F238E27FC236}">
                <a16:creationId xmlns:a16="http://schemas.microsoft.com/office/drawing/2014/main" id="{EDE40BD4-7B32-3AFF-D93D-C4327B45AC8B}"/>
              </a:ext>
            </a:extLst>
          </p:cNvPr>
          <p:cNvSpPr>
            <a:spLocks noGrp="1"/>
          </p:cNvSpPr>
          <p:nvPr>
            <p:ph type="sldNum" sz="quarter" idx="12"/>
          </p:nvPr>
        </p:nvSpPr>
        <p:spPr/>
        <p:txBody>
          <a:bodyPr/>
          <a:lstStyle/>
          <a:p>
            <a:fld id="{14DFC975-2FD7-44A5-9E78-ECBA46156075}" type="slidenum">
              <a:rPr lang="en-US" smtClean="0"/>
              <a:t>3</a:t>
            </a:fld>
            <a:endParaRPr lang="en-US"/>
          </a:p>
        </p:txBody>
      </p:sp>
    </p:spTree>
    <p:extLst>
      <p:ext uri="{BB962C8B-B14F-4D97-AF65-F5344CB8AC3E}">
        <p14:creationId xmlns:p14="http://schemas.microsoft.com/office/powerpoint/2010/main" val="188909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5AB3-839C-D473-1120-D687BC600F33}"/>
              </a:ext>
            </a:extLst>
          </p:cNvPr>
          <p:cNvSpPr>
            <a:spLocks noGrp="1"/>
          </p:cNvSpPr>
          <p:nvPr>
            <p:ph type="title"/>
          </p:nvPr>
        </p:nvSpPr>
        <p:spPr/>
        <p:txBody>
          <a:bodyPr/>
          <a:lstStyle/>
          <a:p>
            <a:r>
              <a:rPr lang="en-US" dirty="0"/>
              <a:t>Who I Am</a:t>
            </a:r>
          </a:p>
        </p:txBody>
      </p:sp>
      <p:sp>
        <p:nvSpPr>
          <p:cNvPr id="3" name="Content Placeholder 2">
            <a:extLst>
              <a:ext uri="{FF2B5EF4-FFF2-40B4-BE49-F238E27FC236}">
                <a16:creationId xmlns:a16="http://schemas.microsoft.com/office/drawing/2014/main" id="{1010D1E3-10FF-1D08-5AE2-8034E24E4F7C}"/>
              </a:ext>
            </a:extLst>
          </p:cNvPr>
          <p:cNvSpPr>
            <a:spLocks noGrp="1"/>
          </p:cNvSpPr>
          <p:nvPr>
            <p:ph idx="1"/>
          </p:nvPr>
        </p:nvSpPr>
        <p:spPr/>
        <p:txBody>
          <a:bodyPr/>
          <a:lstStyle/>
          <a:p>
            <a:r>
              <a:rPr lang="en-US" b="1" dirty="0"/>
              <a:t>30 years as a leader in the U.S. Army, reaching the highest possible rank as a sergeant major. </a:t>
            </a:r>
            <a:endParaRPr lang="en-US" dirty="0"/>
          </a:p>
          <a:p>
            <a:r>
              <a:rPr lang="en-US" b="1" dirty="0"/>
              <a:t>20+ years in the U.S. Army Chaplain Corps. </a:t>
            </a:r>
            <a:endParaRPr lang="en-US" dirty="0"/>
          </a:p>
          <a:p>
            <a:r>
              <a:rPr lang="en-US" b="1" dirty="0"/>
              <a:t>5 years conducting research in moral injury and pastoral care to service members. </a:t>
            </a:r>
            <a:endParaRPr lang="en-US" dirty="0"/>
          </a:p>
          <a:p>
            <a:r>
              <a:rPr lang="en-US" b="1" dirty="0"/>
              <a:t>2+ years as the President &amp; CEO of a successful non-profit organization, specializing in research, education and support to the veteran community. </a:t>
            </a:r>
            <a:endParaRPr lang="en-US" dirty="0"/>
          </a:p>
        </p:txBody>
      </p:sp>
      <p:sp>
        <p:nvSpPr>
          <p:cNvPr id="4" name="Date Placeholder 3">
            <a:extLst>
              <a:ext uri="{FF2B5EF4-FFF2-40B4-BE49-F238E27FC236}">
                <a16:creationId xmlns:a16="http://schemas.microsoft.com/office/drawing/2014/main" id="{03F1FFA6-3E9E-F3B3-F08E-BCEF33A34D6C}"/>
              </a:ext>
            </a:extLst>
          </p:cNvPr>
          <p:cNvSpPr>
            <a:spLocks noGrp="1"/>
          </p:cNvSpPr>
          <p:nvPr>
            <p:ph type="dt" sz="half" idx="10"/>
          </p:nvPr>
        </p:nvSpPr>
        <p:spPr/>
        <p:txBody>
          <a:bodyPr/>
          <a:lstStyle/>
          <a:p>
            <a:r>
              <a:rPr lang="en-US"/>
              <a:t>9/11/22</a:t>
            </a:r>
          </a:p>
        </p:txBody>
      </p:sp>
      <p:sp>
        <p:nvSpPr>
          <p:cNvPr id="5" name="Footer Placeholder 4">
            <a:extLst>
              <a:ext uri="{FF2B5EF4-FFF2-40B4-BE49-F238E27FC236}">
                <a16:creationId xmlns:a16="http://schemas.microsoft.com/office/drawing/2014/main" id="{308A8C68-ABF6-B022-93AE-AB1BB2DC5324}"/>
              </a:ext>
            </a:extLst>
          </p:cNvPr>
          <p:cNvSpPr>
            <a:spLocks noGrp="1"/>
          </p:cNvSpPr>
          <p:nvPr>
            <p:ph type="ftr" sz="quarter" idx="11"/>
          </p:nvPr>
        </p:nvSpPr>
        <p:spPr/>
        <p:txBody>
          <a:bodyPr/>
          <a:lstStyle/>
          <a:p>
            <a:r>
              <a:rPr lang="en-US"/>
              <a:t>Dr. Daniel L. Roberts, droberts@chaplainconsultants.com </a:t>
            </a:r>
          </a:p>
        </p:txBody>
      </p:sp>
      <p:sp>
        <p:nvSpPr>
          <p:cNvPr id="6" name="Slide Number Placeholder 5">
            <a:extLst>
              <a:ext uri="{FF2B5EF4-FFF2-40B4-BE49-F238E27FC236}">
                <a16:creationId xmlns:a16="http://schemas.microsoft.com/office/drawing/2014/main" id="{3889AEF7-BAAB-1E8C-1ACE-20527C497EAB}"/>
              </a:ext>
            </a:extLst>
          </p:cNvPr>
          <p:cNvSpPr>
            <a:spLocks noGrp="1"/>
          </p:cNvSpPr>
          <p:nvPr>
            <p:ph type="sldNum" sz="quarter" idx="12"/>
          </p:nvPr>
        </p:nvSpPr>
        <p:spPr/>
        <p:txBody>
          <a:bodyPr/>
          <a:lstStyle/>
          <a:p>
            <a:fld id="{14DFC975-2FD7-44A5-9E78-ECBA46156075}" type="slidenum">
              <a:rPr lang="en-US" smtClean="0"/>
              <a:t>4</a:t>
            </a:fld>
            <a:endParaRPr lang="en-US"/>
          </a:p>
        </p:txBody>
      </p:sp>
    </p:spTree>
    <p:extLst>
      <p:ext uri="{BB962C8B-B14F-4D97-AF65-F5344CB8AC3E}">
        <p14:creationId xmlns:p14="http://schemas.microsoft.com/office/powerpoint/2010/main" val="426605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7BA9-383C-0C61-9486-BA3143C7FC0C}"/>
              </a:ext>
            </a:extLst>
          </p:cNvPr>
          <p:cNvSpPr>
            <a:spLocks noGrp="1"/>
          </p:cNvSpPr>
          <p:nvPr>
            <p:ph type="title"/>
          </p:nvPr>
        </p:nvSpPr>
        <p:spPr/>
        <p:txBody>
          <a:bodyPr/>
          <a:lstStyle/>
          <a:p>
            <a:r>
              <a:rPr lang="en-US" dirty="0"/>
              <a:t>My Basic Approach to Ministry</a:t>
            </a:r>
          </a:p>
        </p:txBody>
      </p:sp>
      <p:sp>
        <p:nvSpPr>
          <p:cNvPr id="3" name="Content Placeholder 2">
            <a:extLst>
              <a:ext uri="{FF2B5EF4-FFF2-40B4-BE49-F238E27FC236}">
                <a16:creationId xmlns:a16="http://schemas.microsoft.com/office/drawing/2014/main" id="{58F23860-884D-8386-E69D-DC9137078AD5}"/>
              </a:ext>
            </a:extLst>
          </p:cNvPr>
          <p:cNvSpPr>
            <a:spLocks noGrp="1"/>
          </p:cNvSpPr>
          <p:nvPr>
            <p:ph idx="1"/>
          </p:nvPr>
        </p:nvSpPr>
        <p:spPr/>
        <p:txBody>
          <a:bodyPr/>
          <a:lstStyle/>
          <a:p>
            <a:pPr marL="457200" indent="-457200">
              <a:buFont typeface="+mj-lt"/>
              <a:buAutoNum type="arabicPeriod"/>
            </a:pPr>
            <a:r>
              <a:rPr lang="en-US" dirty="0"/>
              <a:t>Get the person to tell her story. </a:t>
            </a:r>
          </a:p>
          <a:p>
            <a:pPr marL="457200" indent="-457200">
              <a:buFont typeface="+mj-lt"/>
              <a:buAutoNum type="arabicPeriod"/>
            </a:pPr>
            <a:r>
              <a:rPr lang="en-US" dirty="0"/>
              <a:t>Listen for special themes. </a:t>
            </a:r>
          </a:p>
          <a:p>
            <a:pPr marL="457200" indent="-457200">
              <a:buFont typeface="+mj-lt"/>
              <a:buAutoNum type="arabicPeriod"/>
            </a:pPr>
            <a:r>
              <a:rPr lang="en-US" dirty="0"/>
              <a:t>Help the person see alternative perspectives to her story. </a:t>
            </a:r>
          </a:p>
          <a:p>
            <a:pPr marL="457200" indent="-457200">
              <a:buFont typeface="+mj-lt"/>
              <a:buAutoNum type="arabicPeriod"/>
            </a:pPr>
            <a:r>
              <a:rPr lang="en-US" dirty="0"/>
              <a:t>Follow up with the person. </a:t>
            </a:r>
          </a:p>
        </p:txBody>
      </p:sp>
      <p:sp>
        <p:nvSpPr>
          <p:cNvPr id="5" name="Date Placeholder 4">
            <a:extLst>
              <a:ext uri="{FF2B5EF4-FFF2-40B4-BE49-F238E27FC236}">
                <a16:creationId xmlns:a16="http://schemas.microsoft.com/office/drawing/2014/main" id="{91BA34AC-47A6-3389-4099-E0B7A97ACCB5}"/>
              </a:ext>
            </a:extLst>
          </p:cNvPr>
          <p:cNvSpPr>
            <a:spLocks noGrp="1"/>
          </p:cNvSpPr>
          <p:nvPr>
            <p:ph type="dt" sz="half" idx="10"/>
          </p:nvPr>
        </p:nvSpPr>
        <p:spPr/>
        <p:txBody>
          <a:bodyPr/>
          <a:lstStyle/>
          <a:p>
            <a:r>
              <a:rPr lang="en-US"/>
              <a:t>9/11/22</a:t>
            </a:r>
          </a:p>
        </p:txBody>
      </p:sp>
      <p:sp>
        <p:nvSpPr>
          <p:cNvPr id="6" name="Footer Placeholder 5">
            <a:extLst>
              <a:ext uri="{FF2B5EF4-FFF2-40B4-BE49-F238E27FC236}">
                <a16:creationId xmlns:a16="http://schemas.microsoft.com/office/drawing/2014/main" id="{E34AF939-F0C9-E715-1CE3-78BF4B227D0E}"/>
              </a:ext>
            </a:extLst>
          </p:cNvPr>
          <p:cNvSpPr>
            <a:spLocks noGrp="1"/>
          </p:cNvSpPr>
          <p:nvPr>
            <p:ph type="ftr" sz="quarter" idx="11"/>
          </p:nvPr>
        </p:nvSpPr>
        <p:spPr/>
        <p:txBody>
          <a:bodyPr/>
          <a:lstStyle/>
          <a:p>
            <a:r>
              <a:rPr lang="en-US"/>
              <a:t>Dr. Daniel L. Roberts, droberts@chaplainconsultants.com </a:t>
            </a:r>
          </a:p>
        </p:txBody>
      </p:sp>
      <p:sp>
        <p:nvSpPr>
          <p:cNvPr id="7" name="Slide Number Placeholder 6">
            <a:extLst>
              <a:ext uri="{FF2B5EF4-FFF2-40B4-BE49-F238E27FC236}">
                <a16:creationId xmlns:a16="http://schemas.microsoft.com/office/drawing/2014/main" id="{AE1B65D6-484A-00EB-D06E-95976A43217F}"/>
              </a:ext>
            </a:extLst>
          </p:cNvPr>
          <p:cNvSpPr>
            <a:spLocks noGrp="1"/>
          </p:cNvSpPr>
          <p:nvPr>
            <p:ph type="sldNum" sz="quarter" idx="12"/>
          </p:nvPr>
        </p:nvSpPr>
        <p:spPr/>
        <p:txBody>
          <a:bodyPr/>
          <a:lstStyle/>
          <a:p>
            <a:fld id="{14DFC975-2FD7-44A5-9E78-ECBA46156075}" type="slidenum">
              <a:rPr lang="en-US" smtClean="0"/>
              <a:t>5</a:t>
            </a:fld>
            <a:endParaRPr lang="en-US"/>
          </a:p>
        </p:txBody>
      </p:sp>
    </p:spTree>
    <p:extLst>
      <p:ext uri="{BB962C8B-B14F-4D97-AF65-F5344CB8AC3E}">
        <p14:creationId xmlns:p14="http://schemas.microsoft.com/office/powerpoint/2010/main" val="183787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DA20-823B-BB08-3733-CC842A8E1DF9}"/>
              </a:ext>
            </a:extLst>
          </p:cNvPr>
          <p:cNvSpPr>
            <a:spLocks noGrp="1"/>
          </p:cNvSpPr>
          <p:nvPr>
            <p:ph type="title"/>
          </p:nvPr>
        </p:nvSpPr>
        <p:spPr/>
        <p:txBody>
          <a:bodyPr/>
          <a:lstStyle/>
          <a:p>
            <a:r>
              <a:rPr lang="en-US" dirty="0"/>
              <a:t>Special Themes</a:t>
            </a:r>
          </a:p>
        </p:txBody>
      </p:sp>
      <p:sp>
        <p:nvSpPr>
          <p:cNvPr id="3" name="Content Placeholder 2">
            <a:extLst>
              <a:ext uri="{FF2B5EF4-FFF2-40B4-BE49-F238E27FC236}">
                <a16:creationId xmlns:a16="http://schemas.microsoft.com/office/drawing/2014/main" id="{07D10E6B-74BE-30C3-BB71-7DA2F28774A0}"/>
              </a:ext>
            </a:extLst>
          </p:cNvPr>
          <p:cNvSpPr>
            <a:spLocks noGrp="1"/>
          </p:cNvSpPr>
          <p:nvPr>
            <p:ph idx="1"/>
          </p:nvPr>
        </p:nvSpPr>
        <p:spPr/>
        <p:txBody>
          <a:bodyPr/>
          <a:lstStyle/>
          <a:p>
            <a:r>
              <a:rPr lang="en-US" dirty="0"/>
              <a:t>Disempowerment</a:t>
            </a:r>
          </a:p>
          <a:p>
            <a:r>
              <a:rPr lang="en-US" dirty="0"/>
              <a:t>Sink holes</a:t>
            </a:r>
          </a:p>
          <a:p>
            <a:r>
              <a:rPr lang="en-US" dirty="0"/>
              <a:t>Guilt and shame</a:t>
            </a:r>
          </a:p>
          <a:p>
            <a:r>
              <a:rPr lang="en-US" dirty="0"/>
              <a:t>Loss of identity</a:t>
            </a:r>
          </a:p>
          <a:p>
            <a:r>
              <a:rPr lang="en-US" dirty="0"/>
              <a:t>Low self-worth </a:t>
            </a:r>
          </a:p>
        </p:txBody>
      </p:sp>
      <p:sp>
        <p:nvSpPr>
          <p:cNvPr id="4" name="Date Placeholder 3">
            <a:extLst>
              <a:ext uri="{FF2B5EF4-FFF2-40B4-BE49-F238E27FC236}">
                <a16:creationId xmlns:a16="http://schemas.microsoft.com/office/drawing/2014/main" id="{70477E6E-3680-9214-F062-7C8681548D28}"/>
              </a:ext>
            </a:extLst>
          </p:cNvPr>
          <p:cNvSpPr>
            <a:spLocks noGrp="1"/>
          </p:cNvSpPr>
          <p:nvPr>
            <p:ph type="dt" sz="half" idx="10"/>
          </p:nvPr>
        </p:nvSpPr>
        <p:spPr/>
        <p:txBody>
          <a:bodyPr/>
          <a:lstStyle/>
          <a:p>
            <a:r>
              <a:rPr lang="en-US"/>
              <a:t>9/11/22</a:t>
            </a:r>
          </a:p>
        </p:txBody>
      </p:sp>
      <p:sp>
        <p:nvSpPr>
          <p:cNvPr id="5" name="Footer Placeholder 4">
            <a:extLst>
              <a:ext uri="{FF2B5EF4-FFF2-40B4-BE49-F238E27FC236}">
                <a16:creationId xmlns:a16="http://schemas.microsoft.com/office/drawing/2014/main" id="{62F9D7BD-5AC5-9CE0-69A8-6FFF256CF510}"/>
              </a:ext>
            </a:extLst>
          </p:cNvPr>
          <p:cNvSpPr>
            <a:spLocks noGrp="1"/>
          </p:cNvSpPr>
          <p:nvPr>
            <p:ph type="ftr" sz="quarter" idx="11"/>
          </p:nvPr>
        </p:nvSpPr>
        <p:spPr/>
        <p:txBody>
          <a:bodyPr/>
          <a:lstStyle/>
          <a:p>
            <a:r>
              <a:rPr lang="en-US"/>
              <a:t>Dr. Daniel L. Roberts, droberts@chaplainconsultants.com </a:t>
            </a:r>
          </a:p>
        </p:txBody>
      </p:sp>
      <p:sp>
        <p:nvSpPr>
          <p:cNvPr id="6" name="Slide Number Placeholder 5">
            <a:extLst>
              <a:ext uri="{FF2B5EF4-FFF2-40B4-BE49-F238E27FC236}">
                <a16:creationId xmlns:a16="http://schemas.microsoft.com/office/drawing/2014/main" id="{53015BC3-9D2D-CA82-3C0D-E94E41E3A84B}"/>
              </a:ext>
            </a:extLst>
          </p:cNvPr>
          <p:cNvSpPr>
            <a:spLocks noGrp="1"/>
          </p:cNvSpPr>
          <p:nvPr>
            <p:ph type="sldNum" sz="quarter" idx="12"/>
          </p:nvPr>
        </p:nvSpPr>
        <p:spPr/>
        <p:txBody>
          <a:bodyPr/>
          <a:lstStyle/>
          <a:p>
            <a:fld id="{14DFC975-2FD7-44A5-9E78-ECBA46156075}" type="slidenum">
              <a:rPr lang="en-US" smtClean="0"/>
              <a:t>6</a:t>
            </a:fld>
            <a:endParaRPr lang="en-US"/>
          </a:p>
        </p:txBody>
      </p:sp>
    </p:spTree>
    <p:extLst>
      <p:ext uri="{BB962C8B-B14F-4D97-AF65-F5344CB8AC3E}">
        <p14:creationId xmlns:p14="http://schemas.microsoft.com/office/powerpoint/2010/main" val="417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14" name="Rectangle 13">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EFB6827-ED10-B303-CB70-5D360FF49423}"/>
              </a:ext>
            </a:extLst>
          </p:cNvPr>
          <p:cNvPicPr>
            <a:picLocks noGrp="1" noChangeAspect="1"/>
          </p:cNvPicPr>
          <p:nvPr>
            <p:ph idx="1"/>
          </p:nvPr>
        </p:nvPicPr>
        <p:blipFill rotWithShape="1">
          <a:blip r:embed="rId3"/>
          <a:srcRect t="3693" r="-2" b="-2"/>
          <a:stretch/>
        </p:blipFill>
        <p:spPr>
          <a:xfrm>
            <a:off x="-1" y="10"/>
            <a:ext cx="7456513" cy="6857990"/>
          </a:xfrm>
          <a:custGeom>
            <a:avLst/>
            <a:gdLst/>
            <a:ahLst/>
            <a:cxnLst/>
            <a:rect l="l" t="t" r="r" b="b"/>
            <a:pathLst>
              <a:path w="7456513" h="6858000">
                <a:moveTo>
                  <a:pt x="0" y="0"/>
                </a:moveTo>
                <a:lnTo>
                  <a:pt x="6059386" y="0"/>
                </a:lnTo>
                <a:lnTo>
                  <a:pt x="6059386" y="1375489"/>
                </a:lnTo>
                <a:lnTo>
                  <a:pt x="7456513" y="1375489"/>
                </a:lnTo>
                <a:lnTo>
                  <a:pt x="7456513" y="6858000"/>
                </a:lnTo>
                <a:lnTo>
                  <a:pt x="0" y="6858000"/>
                </a:lnTo>
                <a:close/>
              </a:path>
            </a:pathLst>
          </a:custGeom>
        </p:spPr>
      </p:pic>
      <p:sp>
        <p:nvSpPr>
          <p:cNvPr id="16" name="Rectangle 15">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5818"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Rectangle 17">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5818"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A3B3036-D457-ADE2-3621-9677F79902DE}"/>
              </a:ext>
            </a:extLst>
          </p:cNvPr>
          <p:cNvSpPr>
            <a:spLocks noGrp="1"/>
          </p:cNvSpPr>
          <p:nvPr>
            <p:ph type="title"/>
          </p:nvPr>
        </p:nvSpPr>
        <p:spPr>
          <a:xfrm>
            <a:off x="8018633" y="1247140"/>
            <a:ext cx="3608208" cy="3450844"/>
          </a:xfrm>
        </p:spPr>
        <p:txBody>
          <a:bodyPr vert="horz" lIns="91440" tIns="45720" rIns="91440" bIns="45720" rtlCol="0" anchor="t">
            <a:normAutofit/>
          </a:bodyPr>
          <a:lstStyle/>
          <a:p>
            <a:r>
              <a:rPr lang="en-US" sz="3000"/>
              <a:t>Disempowerment </a:t>
            </a:r>
          </a:p>
        </p:txBody>
      </p:sp>
      <p:sp>
        <p:nvSpPr>
          <p:cNvPr id="6" name="Date Placeholder 5">
            <a:extLst>
              <a:ext uri="{FF2B5EF4-FFF2-40B4-BE49-F238E27FC236}">
                <a16:creationId xmlns:a16="http://schemas.microsoft.com/office/drawing/2014/main" id="{0B9598F6-F26A-7740-3F3A-34B17F70360B}"/>
              </a:ext>
            </a:extLst>
          </p:cNvPr>
          <p:cNvSpPr>
            <a:spLocks noGrp="1"/>
          </p:cNvSpPr>
          <p:nvPr>
            <p:ph type="dt" sz="half" idx="10"/>
          </p:nvPr>
        </p:nvSpPr>
        <p:spPr/>
        <p:txBody>
          <a:bodyPr/>
          <a:lstStyle/>
          <a:p>
            <a:r>
              <a:rPr lang="en-US"/>
              <a:t>9/11/22</a:t>
            </a:r>
          </a:p>
        </p:txBody>
      </p:sp>
      <p:sp>
        <p:nvSpPr>
          <p:cNvPr id="7" name="Footer Placeholder 6">
            <a:extLst>
              <a:ext uri="{FF2B5EF4-FFF2-40B4-BE49-F238E27FC236}">
                <a16:creationId xmlns:a16="http://schemas.microsoft.com/office/drawing/2014/main" id="{FB0CE7EA-A47F-8D9D-ADBB-0FC7FEB2F261}"/>
              </a:ext>
            </a:extLst>
          </p:cNvPr>
          <p:cNvSpPr>
            <a:spLocks noGrp="1"/>
          </p:cNvSpPr>
          <p:nvPr>
            <p:ph type="ftr" sz="quarter" idx="11"/>
          </p:nvPr>
        </p:nvSpPr>
        <p:spPr/>
        <p:txBody>
          <a:bodyPr/>
          <a:lstStyle/>
          <a:p>
            <a:r>
              <a:rPr lang="en-US"/>
              <a:t>Dr. Daniel L. Roberts, droberts@chaplainconsultants.com </a:t>
            </a:r>
          </a:p>
        </p:txBody>
      </p:sp>
      <p:sp>
        <p:nvSpPr>
          <p:cNvPr id="8" name="Slide Number Placeholder 7">
            <a:extLst>
              <a:ext uri="{FF2B5EF4-FFF2-40B4-BE49-F238E27FC236}">
                <a16:creationId xmlns:a16="http://schemas.microsoft.com/office/drawing/2014/main" id="{08CC5DEF-2B6C-48B4-0DD9-46DE57567DAD}"/>
              </a:ext>
            </a:extLst>
          </p:cNvPr>
          <p:cNvSpPr>
            <a:spLocks noGrp="1"/>
          </p:cNvSpPr>
          <p:nvPr>
            <p:ph type="sldNum" sz="quarter" idx="12"/>
          </p:nvPr>
        </p:nvSpPr>
        <p:spPr/>
        <p:txBody>
          <a:bodyPr/>
          <a:lstStyle/>
          <a:p>
            <a:fld id="{14DFC975-2FD7-44A5-9E78-ECBA46156075}" type="slidenum">
              <a:rPr lang="en-US" smtClean="0"/>
              <a:t>7</a:t>
            </a:fld>
            <a:endParaRPr lang="en-US"/>
          </a:p>
        </p:txBody>
      </p:sp>
    </p:spTree>
    <p:extLst>
      <p:ext uri="{BB962C8B-B14F-4D97-AF65-F5344CB8AC3E}">
        <p14:creationId xmlns:p14="http://schemas.microsoft.com/office/powerpoint/2010/main" val="384042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8144"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685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381DD-9008-71BF-3F2F-E8F66A9F3E28}"/>
              </a:ext>
            </a:extLst>
          </p:cNvPr>
          <p:cNvSpPr>
            <a:spLocks noGrp="1"/>
          </p:cNvSpPr>
          <p:nvPr>
            <p:ph type="title"/>
          </p:nvPr>
        </p:nvSpPr>
        <p:spPr>
          <a:xfrm>
            <a:off x="1117600" y="455362"/>
            <a:ext cx="9486690" cy="1550419"/>
          </a:xfrm>
        </p:spPr>
        <p:txBody>
          <a:bodyPr>
            <a:normAutofit/>
          </a:bodyPr>
          <a:lstStyle/>
          <a:p>
            <a:r>
              <a:rPr lang="en-US" dirty="0"/>
              <a:t>Alternative Perspectives</a:t>
            </a:r>
          </a:p>
        </p:txBody>
      </p:sp>
      <p:graphicFrame>
        <p:nvGraphicFramePr>
          <p:cNvPr id="5" name="Content Placeholder 2">
            <a:extLst>
              <a:ext uri="{FF2B5EF4-FFF2-40B4-BE49-F238E27FC236}">
                <a16:creationId xmlns:a16="http://schemas.microsoft.com/office/drawing/2014/main" id="{F10899F6-FBBE-7B2A-22FB-A829D7B1BE2E}"/>
              </a:ext>
            </a:extLst>
          </p:cNvPr>
          <p:cNvGraphicFramePr>
            <a:graphicFrameLocks noGrp="1"/>
          </p:cNvGraphicFramePr>
          <p:nvPr>
            <p:ph idx="1"/>
            <p:extLst>
              <p:ext uri="{D42A27DB-BD31-4B8C-83A1-F6EECF244321}">
                <p14:modId xmlns:p14="http://schemas.microsoft.com/office/powerpoint/2010/main" val="1632213804"/>
              </p:ext>
            </p:extLst>
          </p:nvPr>
        </p:nvGraphicFramePr>
        <p:xfrm>
          <a:off x="1124456" y="2194178"/>
          <a:ext cx="9528584" cy="3898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C207B103-AA7F-5CD2-551F-E88747DBD785}"/>
              </a:ext>
            </a:extLst>
          </p:cNvPr>
          <p:cNvSpPr>
            <a:spLocks noGrp="1"/>
          </p:cNvSpPr>
          <p:nvPr>
            <p:ph type="dt" sz="half" idx="10"/>
          </p:nvPr>
        </p:nvSpPr>
        <p:spPr/>
        <p:txBody>
          <a:bodyPr/>
          <a:lstStyle/>
          <a:p>
            <a:r>
              <a:rPr lang="en-US"/>
              <a:t>9/11/22</a:t>
            </a:r>
          </a:p>
        </p:txBody>
      </p:sp>
      <p:sp>
        <p:nvSpPr>
          <p:cNvPr id="6" name="Footer Placeholder 5">
            <a:extLst>
              <a:ext uri="{FF2B5EF4-FFF2-40B4-BE49-F238E27FC236}">
                <a16:creationId xmlns:a16="http://schemas.microsoft.com/office/drawing/2014/main" id="{B4256C8B-F7AF-16D1-46A4-837C539CD43B}"/>
              </a:ext>
            </a:extLst>
          </p:cNvPr>
          <p:cNvSpPr>
            <a:spLocks noGrp="1"/>
          </p:cNvSpPr>
          <p:nvPr>
            <p:ph type="ftr" sz="quarter" idx="11"/>
          </p:nvPr>
        </p:nvSpPr>
        <p:spPr/>
        <p:txBody>
          <a:bodyPr/>
          <a:lstStyle/>
          <a:p>
            <a:r>
              <a:rPr lang="en-US"/>
              <a:t>Dr. Daniel L. Roberts, droberts@chaplainconsultants.com </a:t>
            </a:r>
          </a:p>
        </p:txBody>
      </p:sp>
      <p:sp>
        <p:nvSpPr>
          <p:cNvPr id="7" name="Slide Number Placeholder 6">
            <a:extLst>
              <a:ext uri="{FF2B5EF4-FFF2-40B4-BE49-F238E27FC236}">
                <a16:creationId xmlns:a16="http://schemas.microsoft.com/office/drawing/2014/main" id="{C720AFB6-BFB5-68A5-B992-E3BF37A5A076}"/>
              </a:ext>
            </a:extLst>
          </p:cNvPr>
          <p:cNvSpPr>
            <a:spLocks noGrp="1"/>
          </p:cNvSpPr>
          <p:nvPr>
            <p:ph type="sldNum" sz="quarter" idx="12"/>
          </p:nvPr>
        </p:nvSpPr>
        <p:spPr/>
        <p:txBody>
          <a:bodyPr/>
          <a:lstStyle/>
          <a:p>
            <a:fld id="{14DFC975-2FD7-44A5-9E78-ECBA46156075}" type="slidenum">
              <a:rPr lang="en-US" smtClean="0"/>
              <a:t>8</a:t>
            </a:fld>
            <a:endParaRPr lang="en-US"/>
          </a:p>
        </p:txBody>
      </p:sp>
    </p:spTree>
    <p:extLst>
      <p:ext uri="{BB962C8B-B14F-4D97-AF65-F5344CB8AC3E}">
        <p14:creationId xmlns:p14="http://schemas.microsoft.com/office/powerpoint/2010/main" val="10161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D03A0B2-4A2F-D846-A5E6-FB7CB9A03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a:extLst>
              <a:ext uri="{FF2B5EF4-FFF2-40B4-BE49-F238E27FC236}">
                <a16:creationId xmlns:a16="http://schemas.microsoft.com/office/drawing/2014/main" id="{7F573F1D-73A7-FB41-BCAD-FC9AA7DEF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useBgFill="1">
        <p:nvSpPr>
          <p:cNvPr id="25" name="Rectangle 24">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8413DC2-8DE0-8C46-BEC0-1DD4A630018F}"/>
              </a:ext>
              <a:ext uri="{C183D7F6-B498-43B3-948B-1728B52AA6E4}">
                <adec:decorative xmlns:adec="http://schemas.microsoft.com/office/drawing/2017/decorative" val="1"/>
              </a:ext>
            </a:extLst>
          </p:cNvPr>
          <p:cNvPicPr>
            <a:picLocks noChangeAspect="1"/>
          </p:cNvPicPr>
          <p:nvPr/>
        </p:nvPicPr>
        <p:blipFill rotWithShape="1">
          <a:blip r:embed="rId3"/>
          <a:srcRect t="43737" r="-1" b="-1"/>
          <a:stretch/>
        </p:blipFill>
        <p:spPr>
          <a:xfrm>
            <a:off x="3048" y="10"/>
            <a:ext cx="12188952" cy="6857990"/>
          </a:xfrm>
          <a:prstGeom prst="rect">
            <a:avLst/>
          </a:prstGeom>
        </p:spPr>
      </p:pic>
      <p:sp>
        <p:nvSpPr>
          <p:cNvPr id="27" name="Rectangle">
            <a:extLst>
              <a:ext uri="{FF2B5EF4-FFF2-40B4-BE49-F238E27FC236}">
                <a16:creationId xmlns:a16="http://schemas.microsoft.com/office/drawing/2014/main" id="{44037D61-FFBD-0342-90C5-D1AD7C899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565152"/>
            <a:ext cx="12188949" cy="219075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9" name="Rectangle 28">
            <a:extLst>
              <a:ext uri="{FF2B5EF4-FFF2-40B4-BE49-F238E27FC236}">
                <a16:creationId xmlns:a16="http://schemas.microsoft.com/office/drawing/2014/main" id="{D5B0F748-7FA7-4DDF-89A3-7F1D8EE1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03E872-C07A-4030-B584-D321D40CA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64011-32B0-A422-F977-71675C371A76}"/>
              </a:ext>
            </a:extLst>
          </p:cNvPr>
          <p:cNvSpPr>
            <a:spLocks noGrp="1"/>
          </p:cNvSpPr>
          <p:nvPr>
            <p:ph type="title"/>
          </p:nvPr>
        </p:nvSpPr>
        <p:spPr>
          <a:xfrm>
            <a:off x="1659749" y="757451"/>
            <a:ext cx="9626949" cy="1134452"/>
          </a:xfrm>
        </p:spPr>
        <p:txBody>
          <a:bodyPr vert="horz" lIns="91440" tIns="45720" rIns="91440" bIns="45720" rtlCol="0" anchor="ctr">
            <a:normAutofit/>
          </a:bodyPr>
          <a:lstStyle/>
          <a:p>
            <a:r>
              <a:rPr lang="en-US" sz="6000" dirty="0"/>
              <a:t>Sink Holes</a:t>
            </a:r>
          </a:p>
        </p:txBody>
      </p:sp>
      <p:sp>
        <p:nvSpPr>
          <p:cNvPr id="8" name="Date Placeholder 7">
            <a:extLst>
              <a:ext uri="{FF2B5EF4-FFF2-40B4-BE49-F238E27FC236}">
                <a16:creationId xmlns:a16="http://schemas.microsoft.com/office/drawing/2014/main" id="{9FBBBD8F-22A4-DDAE-EB77-6BDFD309E098}"/>
              </a:ext>
            </a:extLst>
          </p:cNvPr>
          <p:cNvSpPr>
            <a:spLocks noGrp="1"/>
          </p:cNvSpPr>
          <p:nvPr>
            <p:ph type="dt" sz="half" idx="10"/>
          </p:nvPr>
        </p:nvSpPr>
        <p:spPr/>
        <p:txBody>
          <a:bodyPr/>
          <a:lstStyle/>
          <a:p>
            <a:r>
              <a:rPr lang="en-US"/>
              <a:t>9/11/22</a:t>
            </a:r>
          </a:p>
        </p:txBody>
      </p:sp>
      <p:sp>
        <p:nvSpPr>
          <p:cNvPr id="10" name="Footer Placeholder 9">
            <a:extLst>
              <a:ext uri="{FF2B5EF4-FFF2-40B4-BE49-F238E27FC236}">
                <a16:creationId xmlns:a16="http://schemas.microsoft.com/office/drawing/2014/main" id="{913B633C-EC74-0176-6ECF-CAC1B8FF0D78}"/>
              </a:ext>
            </a:extLst>
          </p:cNvPr>
          <p:cNvSpPr>
            <a:spLocks noGrp="1"/>
          </p:cNvSpPr>
          <p:nvPr>
            <p:ph type="ftr" sz="quarter" idx="11"/>
          </p:nvPr>
        </p:nvSpPr>
        <p:spPr/>
        <p:txBody>
          <a:bodyPr/>
          <a:lstStyle/>
          <a:p>
            <a:r>
              <a:rPr lang="en-US"/>
              <a:t>Dr. Daniel L. Roberts, droberts@chaplainconsultants.com </a:t>
            </a:r>
          </a:p>
        </p:txBody>
      </p:sp>
      <p:sp>
        <p:nvSpPr>
          <p:cNvPr id="11" name="Slide Number Placeholder 10">
            <a:extLst>
              <a:ext uri="{FF2B5EF4-FFF2-40B4-BE49-F238E27FC236}">
                <a16:creationId xmlns:a16="http://schemas.microsoft.com/office/drawing/2014/main" id="{2979043D-1BC0-148E-FD91-B2B30E0015A0}"/>
              </a:ext>
            </a:extLst>
          </p:cNvPr>
          <p:cNvSpPr>
            <a:spLocks noGrp="1"/>
          </p:cNvSpPr>
          <p:nvPr>
            <p:ph type="sldNum" sz="quarter" idx="12"/>
          </p:nvPr>
        </p:nvSpPr>
        <p:spPr/>
        <p:txBody>
          <a:bodyPr/>
          <a:lstStyle/>
          <a:p>
            <a:fld id="{14DFC975-2FD7-44A5-9E78-ECBA46156075}" type="slidenum">
              <a:rPr lang="en-US" smtClean="0"/>
              <a:t>9</a:t>
            </a:fld>
            <a:endParaRPr lang="en-US"/>
          </a:p>
        </p:txBody>
      </p:sp>
    </p:spTree>
    <p:extLst>
      <p:ext uri="{BB962C8B-B14F-4D97-AF65-F5344CB8AC3E}">
        <p14:creationId xmlns:p14="http://schemas.microsoft.com/office/powerpoint/2010/main" val="12274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InterweaveVTI">
  <a:themeElements>
    <a:clrScheme name="AnalogousFromDarkSeedLeftStep">
      <a:dk1>
        <a:srgbClr val="000000"/>
      </a:dk1>
      <a:lt1>
        <a:srgbClr val="FFFFFF"/>
      </a:lt1>
      <a:dk2>
        <a:srgbClr val="231B30"/>
      </a:dk2>
      <a:lt2>
        <a:srgbClr val="F0F3F2"/>
      </a:lt2>
      <a:accent1>
        <a:srgbClr val="E7296A"/>
      </a:accent1>
      <a:accent2>
        <a:srgbClr val="D517A8"/>
      </a:accent2>
      <a:accent3>
        <a:srgbClr val="C529E7"/>
      </a:accent3>
      <a:accent4>
        <a:srgbClr val="6417D5"/>
      </a:accent4>
      <a:accent5>
        <a:srgbClr val="2B2DE7"/>
      </a:accent5>
      <a:accent6>
        <a:srgbClr val="1768D5"/>
      </a:accent6>
      <a:hlink>
        <a:srgbClr val="533FBF"/>
      </a:hlink>
      <a:folHlink>
        <a:srgbClr val="7F7F7F"/>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162</TotalTime>
  <Words>2696</Words>
  <Application>Microsoft Office PowerPoint</Application>
  <PresentationFormat>Widescreen</PresentationFormat>
  <Paragraphs>177</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Neue Haas Grotesk Text Pro</vt:lpstr>
      <vt:lpstr>InterweaveVTI</vt:lpstr>
      <vt:lpstr>Empowering Post-Traumatic Growth in Morally Injured People</vt:lpstr>
      <vt:lpstr>Agenda </vt:lpstr>
      <vt:lpstr>The purpose of this workshop is to share some ideas that could help you empower people to experience post-traumatic growth.   My hope is that you can gain one or two fresh ideas for your ministry. </vt:lpstr>
      <vt:lpstr>Who I Am</vt:lpstr>
      <vt:lpstr>My Basic Approach to Ministry</vt:lpstr>
      <vt:lpstr>Special Themes</vt:lpstr>
      <vt:lpstr>Disempowerment </vt:lpstr>
      <vt:lpstr>Alternative Perspectives</vt:lpstr>
      <vt:lpstr>Sink Holes</vt:lpstr>
      <vt:lpstr>Alternative Perspectives</vt:lpstr>
      <vt:lpstr>Guilt and Shame</vt:lpstr>
      <vt:lpstr>Alternative Perspectives</vt:lpstr>
      <vt:lpstr>Loss of Identity</vt:lpstr>
      <vt:lpstr>Low Self-Worth</vt:lpstr>
      <vt:lpstr>Alternative Perspectives</vt:lpstr>
      <vt:lpstr>Follow Up</vt:lpstr>
      <vt:lpstr>Empowering Post-Traumatic Growth in Morally Injured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Post-Traumatic Growth in Morally Injured People</dc:title>
  <dc:creator>Daniel Roberts</dc:creator>
  <cp:lastModifiedBy>Julie Turenne-Maynard</cp:lastModifiedBy>
  <cp:revision>5</cp:revision>
  <cp:lastPrinted>2022-09-11T12:57:42Z</cp:lastPrinted>
  <dcterms:created xsi:type="dcterms:W3CDTF">2022-09-11T12:14:32Z</dcterms:created>
  <dcterms:modified xsi:type="dcterms:W3CDTF">2022-09-29T19:55:48Z</dcterms:modified>
</cp:coreProperties>
</file>